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26" r:id="rId1"/>
  </p:sldMasterIdLst>
  <p:notesMasterIdLst>
    <p:notesMasterId r:id="rId11"/>
  </p:notesMasterIdLst>
  <p:sldIdLst>
    <p:sldId id="256" r:id="rId2"/>
    <p:sldId id="257" r:id="rId3"/>
    <p:sldId id="258" r:id="rId4"/>
    <p:sldId id="259" r:id="rId5"/>
    <p:sldId id="260" r:id="rId6"/>
    <p:sldId id="263" r:id="rId7"/>
    <p:sldId id="264" r:id="rId8"/>
    <p:sldId id="261" r:id="rId9"/>
    <p:sldId id="262"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2" autoAdjust="0"/>
  </p:normalViewPr>
  <p:slideViewPr>
    <p:cSldViewPr snapToGrid="0">
      <p:cViewPr>
        <p:scale>
          <a:sx n="70" d="100"/>
          <a:sy n="70" d="100"/>
        </p:scale>
        <p:origin x="-744" y="-9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6255D91-A672-400C-AE2B-30E8953DBB90}" type="datetimeFigureOut">
              <a:rPr lang="en-US" smtClean="0"/>
              <a:t>5/27/2021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CDDE826-5531-4F7E-9D70-022AC09D3F4E}" type="slidenum">
              <a:rPr lang="en-US" smtClean="0"/>
              <a:t>‹#›</a:t>
            </a:fld>
            <a:endParaRPr lang="en-US"/>
          </a:p>
        </p:txBody>
      </p:sp>
    </p:spTree>
    <p:extLst>
      <p:ext uri="{BB962C8B-B14F-4D97-AF65-F5344CB8AC3E}">
        <p14:creationId xmlns:p14="http://schemas.microsoft.com/office/powerpoint/2010/main" val="25648202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Businesses and investors depend mostly on loans. Sometimes investors and individuals operate with debts. Due to financial crisis it is difficult pay for debts or loans and thus they are considered to be in a situation referred to as bankruptcy. Bankruptcy is understood as legal process where businesses or individuals find it hard to repay debts to their creditors. As a legal proceeding, bankruptcy is initiated by debtors and court of order has an authority to impose it and follows federal rules. Bankruptcy forgives debts to businesses and Individuals and allows them to start fresh.  </a:t>
            </a:r>
          </a:p>
          <a:p>
            <a:r>
              <a:rPr lang="en-US" sz="1800" dirty="0" smtClean="0">
                <a:effectLst/>
                <a:latin typeface="Times New Roman" panose="02020603050405020304" pitchFamily="18" charset="0"/>
                <a:ea typeface="Calibri" panose="020F0502020204030204" pitchFamily="34" charset="0"/>
              </a:rPr>
              <a:t> Bankruptcy </a:t>
            </a:r>
            <a:r>
              <a:rPr lang="en-US" sz="1800" dirty="0">
                <a:effectLst/>
                <a:latin typeface="Times New Roman" panose="02020603050405020304" pitchFamily="18" charset="0"/>
                <a:ea typeface="Calibri" panose="020F0502020204030204" pitchFamily="34" charset="0"/>
              </a:rPr>
              <a:t>is a situation whereby an </a:t>
            </a:r>
            <a:r>
              <a:rPr lang="en-US" sz="1800" dirty="0" smtClean="0">
                <a:effectLst/>
                <a:latin typeface="Times New Roman" panose="02020603050405020304" pitchFamily="18" charset="0"/>
                <a:ea typeface="Calibri" panose="020F0502020204030204" pitchFamily="34" charset="0"/>
              </a:rPr>
              <a:t>organization/businesses and individuals</a:t>
            </a:r>
            <a:r>
              <a:rPr lang="en-US" sz="1800" baseline="0" dirty="0" smtClean="0">
                <a:effectLst/>
                <a:latin typeface="Times New Roman" panose="02020603050405020304" pitchFamily="18" charset="0"/>
                <a:ea typeface="Calibri" panose="020F0502020204030204" pitchFamily="34" charset="0"/>
              </a:rPr>
              <a:t> are</a:t>
            </a:r>
            <a:r>
              <a:rPr lang="en-US" sz="1800" dirty="0" smtClean="0">
                <a:effectLst/>
                <a:latin typeface="Times New Roman" panose="02020603050405020304" pitchFamily="18" charset="0"/>
                <a:ea typeface="Calibri" panose="020F0502020204030204" pitchFamily="34" charset="0"/>
              </a:rPr>
              <a:t> </a:t>
            </a:r>
            <a:r>
              <a:rPr lang="en-US" sz="1800" dirty="0">
                <a:effectLst/>
                <a:latin typeface="Times New Roman" panose="02020603050405020304" pitchFamily="18" charset="0"/>
                <a:ea typeface="Calibri" panose="020F0502020204030204" pitchFamily="34" charset="0"/>
              </a:rPr>
              <a:t>unable to clear </a:t>
            </a:r>
            <a:r>
              <a:rPr lang="en-US" sz="1800" dirty="0" smtClean="0">
                <a:effectLst/>
                <a:latin typeface="Times New Roman" panose="02020603050405020304" pitchFamily="18" charset="0"/>
                <a:ea typeface="Calibri" panose="020F0502020204030204" pitchFamily="34" charset="0"/>
              </a:rPr>
              <a:t>their</a:t>
            </a:r>
            <a:r>
              <a:rPr lang="en-US" sz="1800" baseline="0" dirty="0" smtClean="0">
                <a:effectLst/>
                <a:latin typeface="Times New Roman" panose="02020603050405020304" pitchFamily="18" charset="0"/>
                <a:ea typeface="Calibri" panose="020F0502020204030204" pitchFamily="34" charset="0"/>
              </a:rPr>
              <a:t> </a:t>
            </a:r>
            <a:r>
              <a:rPr lang="en-US" sz="1800" dirty="0" smtClean="0">
                <a:effectLst/>
                <a:latin typeface="Times New Roman" panose="02020603050405020304" pitchFamily="18" charset="0"/>
                <a:ea typeface="Calibri" panose="020F0502020204030204" pitchFamily="34" charset="0"/>
              </a:rPr>
              <a:t>debts</a:t>
            </a:r>
            <a:r>
              <a:rPr lang="en-US" sz="1800" baseline="0" dirty="0" smtClean="0">
                <a:effectLst/>
                <a:latin typeface="Times New Roman" panose="02020603050405020304" pitchFamily="18" charset="0"/>
                <a:ea typeface="Calibri" panose="020F0502020204030204" pitchFamily="34" charset="0"/>
              </a:rPr>
              <a:t> due to </a:t>
            </a:r>
            <a:r>
              <a:rPr lang="en-US" sz="1800" dirty="0" smtClean="0">
                <a:effectLst/>
                <a:latin typeface="Times New Roman" panose="02020603050405020304" pitchFamily="18" charset="0"/>
                <a:ea typeface="Calibri" panose="020F0502020204030204" pitchFamily="34" charset="0"/>
              </a:rPr>
              <a:t>a </a:t>
            </a:r>
            <a:r>
              <a:rPr lang="en-US" sz="1800" dirty="0">
                <a:effectLst/>
                <a:latin typeface="Times New Roman" panose="02020603050405020304" pitchFamily="18" charset="0"/>
                <a:ea typeface="Calibri" panose="020F0502020204030204" pitchFamily="34" charset="0"/>
              </a:rPr>
              <a:t>financial crisis. </a:t>
            </a:r>
            <a:r>
              <a:rPr lang="en-US" sz="1800" dirty="0" smtClean="0">
                <a:effectLst/>
                <a:latin typeface="Times New Roman" panose="02020603050405020304" pitchFamily="18" charset="0"/>
                <a:ea typeface="Calibri" panose="020F0502020204030204" pitchFamily="34" charset="0"/>
              </a:rPr>
              <a:t>In</a:t>
            </a:r>
            <a:r>
              <a:rPr lang="en-US" sz="1800" baseline="0" dirty="0" smtClean="0">
                <a:effectLst/>
                <a:latin typeface="Times New Roman" panose="02020603050405020304" pitchFamily="18" charset="0"/>
                <a:ea typeface="Calibri" panose="020F0502020204030204" pitchFamily="34" charset="0"/>
              </a:rPr>
              <a:t> this case businesses </a:t>
            </a:r>
            <a:r>
              <a:rPr lang="en-US" sz="1800" dirty="0" smtClean="0">
                <a:effectLst/>
                <a:latin typeface="Times New Roman" panose="02020603050405020304" pitchFamily="18" charset="0"/>
                <a:ea typeface="Calibri" panose="020F0502020204030204" pitchFamily="34" charset="0"/>
              </a:rPr>
              <a:t>cannot their</a:t>
            </a:r>
            <a:r>
              <a:rPr lang="en-US" sz="1800" baseline="0" dirty="0" smtClean="0">
                <a:effectLst/>
                <a:latin typeface="Times New Roman" panose="02020603050405020304" pitchFamily="18" charset="0"/>
                <a:ea typeface="Calibri" panose="020F0502020204030204" pitchFamily="34" charset="0"/>
              </a:rPr>
              <a:t> </a:t>
            </a:r>
            <a:r>
              <a:rPr lang="en-US" sz="1800" dirty="0" smtClean="0">
                <a:effectLst/>
                <a:latin typeface="Times New Roman" panose="02020603050405020304" pitchFamily="18" charset="0"/>
                <a:ea typeface="Calibri" panose="020F0502020204030204" pitchFamily="34" charset="0"/>
              </a:rPr>
              <a:t>debt</a:t>
            </a:r>
            <a:r>
              <a:rPr lang="en-US" sz="1800" dirty="0" smtClean="0">
                <a:solidFill>
                  <a:srgbClr val="222222"/>
                </a:solidFill>
                <a:effectLst/>
                <a:latin typeface="Times New Roman" panose="02020603050405020304" pitchFamily="18" charset="0"/>
                <a:ea typeface="Calibri" panose="020F0502020204030204" pitchFamily="34" charset="0"/>
                <a:cs typeface="Arial" panose="020B0604020202020204" pitchFamily="34" charset="0"/>
              </a:rPr>
              <a:t> </a:t>
            </a:r>
            <a:r>
              <a:rPr lang="en-US" sz="1800" dirty="0">
                <a:solidFill>
                  <a:srgbClr val="222222"/>
                </a:solidFill>
                <a:effectLst/>
                <a:latin typeface="Times New Roman" panose="02020603050405020304" pitchFamily="18" charset="0"/>
                <a:ea typeface="Calibri" panose="020F0502020204030204" pitchFamily="34" charset="0"/>
                <a:cs typeface="Arial" panose="020B0604020202020204" pitchFamily="34" charset="0"/>
              </a:rPr>
              <a:t>(Skiba &amp; </a:t>
            </a:r>
            <a:r>
              <a:rPr lang="en-US" sz="1800" dirty="0" err="1">
                <a:solidFill>
                  <a:srgbClr val="222222"/>
                </a:solidFill>
                <a:effectLst/>
                <a:latin typeface="Times New Roman" panose="02020603050405020304" pitchFamily="18" charset="0"/>
                <a:ea typeface="Calibri" panose="020F0502020204030204" pitchFamily="34" charset="0"/>
                <a:cs typeface="Arial" panose="020B0604020202020204" pitchFamily="34" charset="0"/>
              </a:rPr>
              <a:t>Tobacman</a:t>
            </a:r>
            <a:r>
              <a:rPr lang="en-US" sz="1800" dirty="0">
                <a:solidFill>
                  <a:srgbClr val="222222"/>
                </a:solidFill>
                <a:effectLst/>
                <a:latin typeface="Times New Roman" panose="02020603050405020304" pitchFamily="18" charset="0"/>
                <a:ea typeface="Calibri" panose="020F0502020204030204" pitchFamily="34" charset="0"/>
                <a:cs typeface="Arial" panose="020B0604020202020204" pitchFamily="34" charset="0"/>
              </a:rPr>
              <a:t>, 2019</a:t>
            </a:r>
            <a:r>
              <a:rPr lang="en-US" sz="1800" dirty="0" smtClean="0">
                <a:solidFill>
                  <a:srgbClr val="222222"/>
                </a:solidFill>
                <a:effectLst/>
                <a:latin typeface="Times New Roman" panose="02020603050405020304" pitchFamily="18" charset="0"/>
                <a:ea typeface="Calibri" panose="020F0502020204030204" pitchFamily="34" charset="0"/>
                <a:cs typeface="Arial" panose="020B0604020202020204" pitchFamily="34" charset="0"/>
              </a:rPr>
              <a:t>)</a:t>
            </a:r>
            <a:r>
              <a:rPr lang="en-US" sz="1800" dirty="0" smtClean="0">
                <a:effectLst/>
                <a:latin typeface="Times New Roman" panose="02020603050405020304" pitchFamily="18" charset="0"/>
                <a:ea typeface="Calibri" panose="020F0502020204030204" pitchFamily="34" charset="0"/>
              </a:rPr>
              <a:t>. </a:t>
            </a:r>
            <a:r>
              <a:rPr lang="en-US" sz="1800" dirty="0">
                <a:effectLst/>
                <a:latin typeface="Times New Roman" panose="02020603050405020304" pitchFamily="18" charset="0"/>
                <a:ea typeface="Calibri" panose="020F0502020204030204" pitchFamily="34" charset="0"/>
              </a:rPr>
              <a:t>In most cases, the court may liquidate the property of </a:t>
            </a:r>
            <a:r>
              <a:rPr lang="en-US" sz="1800" dirty="0" smtClean="0">
                <a:effectLst/>
                <a:latin typeface="Times New Roman" panose="02020603050405020304" pitchFamily="18" charset="0"/>
                <a:ea typeface="Calibri" panose="020F0502020204030204" pitchFamily="34" charset="0"/>
              </a:rPr>
              <a:t>one is  </a:t>
            </a:r>
            <a:r>
              <a:rPr lang="en-US" sz="1800" dirty="0">
                <a:effectLst/>
                <a:latin typeface="Times New Roman" panose="02020603050405020304" pitchFamily="18" charset="0"/>
                <a:ea typeface="Calibri" panose="020F0502020204030204" pitchFamily="34" charset="0"/>
              </a:rPr>
              <a:t>declared bankrupt to clear the </a:t>
            </a:r>
            <a:r>
              <a:rPr lang="en-US" sz="1800" dirty="0" smtClean="0">
                <a:effectLst/>
                <a:latin typeface="Times New Roman" panose="02020603050405020304" pitchFamily="18" charset="0"/>
                <a:ea typeface="Calibri" panose="020F0502020204030204" pitchFamily="34" charset="0"/>
              </a:rPr>
              <a:t>debts.</a:t>
            </a:r>
            <a:endParaRPr lang="en-US" dirty="0"/>
          </a:p>
        </p:txBody>
      </p:sp>
      <p:sp>
        <p:nvSpPr>
          <p:cNvPr id="4" name="Slide Number Placeholder 3"/>
          <p:cNvSpPr>
            <a:spLocks noGrp="1"/>
          </p:cNvSpPr>
          <p:nvPr>
            <p:ph type="sldNum" sz="quarter" idx="5"/>
          </p:nvPr>
        </p:nvSpPr>
        <p:spPr/>
        <p:txBody>
          <a:bodyPr/>
          <a:lstStyle/>
          <a:p>
            <a:fld id="{BCDDE826-5531-4F7E-9D70-022AC09D3F4E}" type="slidenum">
              <a:rPr lang="en-US" smtClean="0"/>
              <a:t>2</a:t>
            </a:fld>
            <a:endParaRPr lang="en-US"/>
          </a:p>
        </p:txBody>
      </p:sp>
    </p:spTree>
    <p:extLst>
      <p:ext uri="{BB962C8B-B14F-4D97-AF65-F5344CB8AC3E}">
        <p14:creationId xmlns:p14="http://schemas.microsoft.com/office/powerpoint/2010/main" val="16961137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sz="1800" dirty="0">
                <a:effectLst/>
                <a:latin typeface="Times New Roman" panose="02020603050405020304" pitchFamily="18" charset="0"/>
                <a:ea typeface="Calibri" panose="020F0502020204030204" pitchFamily="34" charset="0"/>
              </a:rPr>
              <a:t>Instant reliefs are one of the most common ways of solving a bankruptcy petition. This method major involves relieving one who has been declared bankrupt from a further collection of assets. This situation majorly occurs when one stays in a period of bankruptcy for a long time. Usually, when the person has been declared bankrupt, the court may order that his property be liquidated to cover the loans and other debts of the client. In this case, the court may order a trustee to oversee the collection of debts but the creditors. When a person has been declared bankrupt for a long time, the court may relieve the person's further collection of assets by the creditors</a:t>
            </a:r>
            <a:endParaRPr lang="en-US" dirty="0"/>
          </a:p>
        </p:txBody>
      </p:sp>
      <p:sp>
        <p:nvSpPr>
          <p:cNvPr id="4" name="Slide Number Placeholder 3"/>
          <p:cNvSpPr>
            <a:spLocks noGrp="1"/>
          </p:cNvSpPr>
          <p:nvPr>
            <p:ph type="sldNum" sz="quarter" idx="5"/>
          </p:nvPr>
        </p:nvSpPr>
        <p:spPr/>
        <p:txBody>
          <a:bodyPr/>
          <a:lstStyle/>
          <a:p>
            <a:fld id="{BCDDE826-5531-4F7E-9D70-022AC09D3F4E}" type="slidenum">
              <a:rPr lang="en-US" smtClean="0"/>
              <a:t>3</a:t>
            </a:fld>
            <a:endParaRPr lang="en-US"/>
          </a:p>
        </p:txBody>
      </p:sp>
    </p:spTree>
    <p:extLst>
      <p:ext uri="{BB962C8B-B14F-4D97-AF65-F5344CB8AC3E}">
        <p14:creationId xmlns:p14="http://schemas.microsoft.com/office/powerpoint/2010/main" val="32818402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r>
              <a:rPr lang="en-US" sz="1800" dirty="0">
                <a:effectLst/>
                <a:latin typeface="Times New Roman" panose="02020603050405020304" pitchFamily="18" charset="0"/>
                <a:ea typeface="Calibri" panose="020F0502020204030204" pitchFamily="34" charset="0"/>
              </a:rPr>
              <a:t>When a person has been declared bankrupt for a long time, the court may relieve the person's further collection of assets by the creditors. This method has some significant advantages: </a:t>
            </a:r>
            <a:r>
              <a:rPr lang="en-US" sz="1800" dirty="0" smtClean="0">
                <a:effectLst/>
                <a:latin typeface="Times New Roman" panose="02020603050405020304" pitchFamily="18" charset="0"/>
                <a:ea typeface="Calibri" panose="020F0502020204030204" pitchFamily="34" charset="0"/>
              </a:rPr>
              <a:t>The </a:t>
            </a:r>
            <a:r>
              <a:rPr lang="en-US" sz="1800" dirty="0">
                <a:effectLst/>
                <a:latin typeface="Times New Roman" panose="02020603050405020304" pitchFamily="18" charset="0"/>
                <a:ea typeface="Calibri" panose="020F0502020204030204" pitchFamily="34" charset="0"/>
              </a:rPr>
              <a:t>client is relieved of his obligations to pay the debts. Secondly, the client's property is kept safe in that the court prevents further collection of debts by the creditors. The third advantage is that the client can focus on other recovery measures. The major disadvantage of the technique is that it often leaves the client with absolutely nothing since the creditors have collected their debts through the liquidation of properties</a:t>
            </a:r>
            <a:endParaRPr lang="en-US" dirty="0"/>
          </a:p>
        </p:txBody>
      </p:sp>
      <p:sp>
        <p:nvSpPr>
          <p:cNvPr id="4" name="Slide Number Placeholder 3"/>
          <p:cNvSpPr>
            <a:spLocks noGrp="1"/>
          </p:cNvSpPr>
          <p:nvPr>
            <p:ph type="sldNum" sz="quarter" idx="5"/>
          </p:nvPr>
        </p:nvSpPr>
        <p:spPr/>
        <p:txBody>
          <a:bodyPr/>
          <a:lstStyle/>
          <a:p>
            <a:fld id="{BCDDE826-5531-4F7E-9D70-022AC09D3F4E}" type="slidenum">
              <a:rPr lang="en-US" smtClean="0"/>
              <a:t>4</a:t>
            </a:fld>
            <a:endParaRPr lang="en-US"/>
          </a:p>
        </p:txBody>
      </p:sp>
    </p:spTree>
    <p:extLst>
      <p:ext uri="{BB962C8B-B14F-4D97-AF65-F5344CB8AC3E}">
        <p14:creationId xmlns:p14="http://schemas.microsoft.com/office/powerpoint/2010/main" val="42535775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Filling a bankruptcy petition is another method of solving a bankruptcy petition. The client may file a bankruptcy petition if he finds out that he is unable to clear his debts. In this case, the court declares on bankrupt and relieves him from incurring other credit </a:t>
            </a:r>
            <a:r>
              <a:rPr lang="en-US" sz="1800" dirty="0">
                <a:solidFill>
                  <a:srgbClr val="222222"/>
                </a:solidFill>
                <a:effectLst/>
                <a:latin typeface="Times New Roman" panose="02020603050405020304" pitchFamily="18" charset="0"/>
                <a:ea typeface="Calibri" panose="020F0502020204030204" pitchFamily="34" charset="0"/>
                <a:cs typeface="Arial" panose="020B0604020202020204" pitchFamily="34" charset="0"/>
              </a:rPr>
              <a:t>(Severino &amp; Brown, 2017)</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The significant benefits of using this method are that the client is limited from incurring other liabilities. After filing a bankruptcy petition against himself, the client is limited from incurring other debts. </a:t>
            </a:r>
            <a:r>
              <a:rPr lang="en-US" sz="1800" dirty="0" smtClean="0">
                <a:effectLst/>
                <a:latin typeface="Times New Roman" panose="02020603050405020304" pitchFamily="18" charset="0"/>
                <a:ea typeface="Calibri" panose="020F0502020204030204" pitchFamily="34" charset="0"/>
                <a:cs typeface="Times New Roman" panose="02020603050405020304" pitchFamily="18" charset="0"/>
              </a:rPr>
              <a:t>There is some </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limitations of using this method to solve issues of bankruptcy. For example, the client </a:t>
            </a:r>
            <a:r>
              <a:rPr lang="en-US" sz="1800" dirty="0" smtClean="0">
                <a:effectLst/>
                <a:latin typeface="Times New Roman" panose="02020603050405020304" pitchFamily="18" charset="0"/>
                <a:ea typeface="Calibri" panose="020F0502020204030204" pitchFamily="34" charset="0"/>
                <a:cs typeface="Times New Roman" panose="02020603050405020304" pitchFamily="18" charset="0"/>
              </a:rPr>
              <a:t>is limited from entering any other legal contract.</a:t>
            </a: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BCDDE826-5531-4F7E-9D70-022AC09D3F4E}" type="slidenum">
              <a:rPr lang="en-US" smtClean="0"/>
              <a:t>5</a:t>
            </a:fld>
            <a:endParaRPr lang="en-US"/>
          </a:p>
        </p:txBody>
      </p:sp>
    </p:spTree>
    <p:extLst>
      <p:ext uri="{BB962C8B-B14F-4D97-AF65-F5344CB8AC3E}">
        <p14:creationId xmlns:p14="http://schemas.microsoft.com/office/powerpoint/2010/main" val="16146830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a:t>
            </a:r>
            <a:r>
              <a:rPr lang="en-US" sz="1200" kern="1200" baseline="0" dirty="0" smtClean="0">
                <a:solidFill>
                  <a:schemeClr val="tx1"/>
                </a:solidFill>
                <a:effectLst/>
                <a:latin typeface="+mn-lt"/>
                <a:ea typeface="+mn-ea"/>
                <a:cs typeface="+mn-cs"/>
              </a:rPr>
              <a:t> other</a:t>
            </a:r>
            <a:r>
              <a:rPr lang="en-US" sz="1200" kern="1200" dirty="0" smtClean="0">
                <a:solidFill>
                  <a:schemeClr val="tx1"/>
                </a:solidFill>
                <a:effectLst/>
                <a:latin typeface="+mn-lt"/>
                <a:ea typeface="+mn-ea"/>
                <a:cs typeface="+mn-cs"/>
              </a:rPr>
              <a:t> ways is slashing down the expenses and focus on paying downs the debts. For this to be effective, the primary goal as a business or individual should be a dedication to repay the debts every month. The debt payment requires that, expenses are dramatically cut back. The issues</a:t>
            </a:r>
            <a:r>
              <a:rPr lang="en-US" sz="1200" kern="1200" baseline="0" dirty="0" smtClean="0">
                <a:solidFill>
                  <a:schemeClr val="tx1"/>
                </a:solidFill>
                <a:effectLst/>
                <a:latin typeface="+mn-lt"/>
                <a:ea typeface="+mn-ea"/>
                <a:cs typeface="+mn-cs"/>
              </a:rPr>
              <a:t> of </a:t>
            </a:r>
            <a:r>
              <a:rPr lang="en-US" sz="1200" kern="1200" baseline="0" dirty="0" err="1" smtClean="0">
                <a:solidFill>
                  <a:schemeClr val="tx1"/>
                </a:solidFill>
                <a:effectLst/>
                <a:latin typeface="+mn-lt"/>
                <a:ea typeface="+mn-ea"/>
                <a:cs typeface="+mn-cs"/>
              </a:rPr>
              <a:t>discritioally</a:t>
            </a:r>
            <a:r>
              <a:rPr lang="en-US" sz="1200" kern="1200" baseline="0" dirty="0" smtClean="0">
                <a:solidFill>
                  <a:schemeClr val="tx1"/>
                </a:solidFill>
                <a:effectLst/>
                <a:latin typeface="+mn-lt"/>
                <a:ea typeface="+mn-ea"/>
                <a:cs typeface="+mn-cs"/>
              </a:rPr>
              <a:t> spending should be virtually eliminated by avoiding  unnecessary expenses  like dinners out. It also could be </a:t>
            </a:r>
            <a:r>
              <a:rPr lang="en-US" sz="1200" kern="1200" baseline="0" dirty="0" err="1" smtClean="0">
                <a:solidFill>
                  <a:schemeClr val="tx1"/>
                </a:solidFill>
                <a:effectLst/>
                <a:latin typeface="+mn-lt"/>
                <a:ea typeface="+mn-ea"/>
                <a:cs typeface="+mn-cs"/>
              </a:rPr>
              <a:t>downsizng</a:t>
            </a:r>
            <a:r>
              <a:rPr lang="en-US" sz="1200" kern="1200" baseline="0" dirty="0" smtClean="0">
                <a:solidFill>
                  <a:schemeClr val="tx1"/>
                </a:solidFill>
                <a:effectLst/>
                <a:latin typeface="+mn-lt"/>
                <a:ea typeface="+mn-ea"/>
                <a:cs typeface="+mn-cs"/>
              </a:rPr>
              <a:t> in a smaller and cheaper house. </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BCDDE826-5531-4F7E-9D70-022AC09D3F4E}" type="slidenum">
              <a:rPr lang="en-US" smtClean="0"/>
              <a:t>6</a:t>
            </a:fld>
            <a:endParaRPr lang="en-US"/>
          </a:p>
        </p:txBody>
      </p:sp>
    </p:spTree>
    <p:extLst>
      <p:ext uri="{BB962C8B-B14F-4D97-AF65-F5344CB8AC3E}">
        <p14:creationId xmlns:p14="http://schemas.microsoft.com/office/powerpoint/2010/main" val="223101142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other way is debt prioritization. This appears to be the challenge to many businesses because they end up making mistakes when prioritizing debts based on debt payment. Now here one need to properly budget on how to pay by putting absolute necessities first then followed by repaying debts that has highest rate of interest. The other solution is to avoid debt consolidation loan. It has to be avoided since is linked to collateral. For instance if you take this kind of loan, personal property like a house used as collateral might be put at a risk.</a:t>
            </a:r>
          </a:p>
          <a:p>
            <a:r>
              <a:rPr lang="en-US" dirty="0" smtClean="0"/>
              <a:t> </a:t>
            </a:r>
            <a:endParaRPr lang="en-US" dirty="0"/>
          </a:p>
        </p:txBody>
      </p:sp>
      <p:sp>
        <p:nvSpPr>
          <p:cNvPr id="4" name="Slide Number Placeholder 3"/>
          <p:cNvSpPr>
            <a:spLocks noGrp="1"/>
          </p:cNvSpPr>
          <p:nvPr>
            <p:ph type="sldNum" sz="quarter" idx="10"/>
          </p:nvPr>
        </p:nvSpPr>
        <p:spPr/>
        <p:txBody>
          <a:bodyPr/>
          <a:lstStyle/>
          <a:p>
            <a:fld id="{BCDDE826-5531-4F7E-9D70-022AC09D3F4E}" type="slidenum">
              <a:rPr lang="en-US" smtClean="0"/>
              <a:t>7</a:t>
            </a:fld>
            <a:endParaRPr lang="en-US"/>
          </a:p>
        </p:txBody>
      </p:sp>
    </p:spTree>
    <p:extLst>
      <p:ext uri="{BB962C8B-B14F-4D97-AF65-F5344CB8AC3E}">
        <p14:creationId xmlns:p14="http://schemas.microsoft.com/office/powerpoint/2010/main" val="2803661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indent="457200">
              <a:lnSpc>
                <a:spcPct val="200000"/>
              </a:lnSpc>
              <a:spcBef>
                <a:spcPts val="0"/>
              </a:spcBef>
              <a:spcAft>
                <a:spcPts val="800"/>
              </a:spcAft>
            </a:pPr>
            <a:r>
              <a:rPr lang="en-US" sz="1200" dirty="0" smtClean="0">
                <a:effectLst/>
                <a:latin typeface="Times New Roman" panose="02020603050405020304" pitchFamily="18" charset="0"/>
                <a:ea typeface="Calibri" panose="020F0502020204030204" pitchFamily="34" charset="0"/>
                <a:cs typeface="Times New Roman" panose="02020603050405020304" pitchFamily="18" charset="0"/>
              </a:rPr>
              <a:t>To</a:t>
            </a:r>
            <a:r>
              <a:rPr lang="en-US" sz="1200" baseline="0" dirty="0" smtClean="0">
                <a:effectLst/>
                <a:latin typeface="Times New Roman" panose="02020603050405020304" pitchFamily="18" charset="0"/>
                <a:ea typeface="Calibri" panose="020F0502020204030204" pitchFamily="34" charset="0"/>
                <a:cs typeface="Times New Roman" panose="02020603050405020304" pitchFamily="18" charset="0"/>
              </a:rPr>
              <a:t> file this kind one is </a:t>
            </a:r>
            <a:r>
              <a:rPr lang="en-US" sz="1200" dirty="0" smtClean="0">
                <a:effectLst/>
                <a:latin typeface="Times New Roman" panose="02020603050405020304" pitchFamily="18" charset="0"/>
                <a:ea typeface="Calibri" panose="020F0502020204030204" pitchFamily="34" charset="0"/>
                <a:cs typeface="Times New Roman" panose="02020603050405020304" pitchFamily="18" charset="0"/>
              </a:rPr>
              <a:t>required to carry out a detailed analysis of the amount that one owes to creditors. Secondly, it is essential to determine the property that one would like to be exempted from the collection during liquidation of property</a:t>
            </a:r>
            <a:r>
              <a:rPr lang="en-US" sz="1200" dirty="0" smtClean="0">
                <a:solidFill>
                  <a:srgbClr val="222222"/>
                </a:solidFill>
                <a:effectLst/>
                <a:latin typeface="Times New Roman" panose="02020603050405020304" pitchFamily="18" charset="0"/>
                <a:ea typeface="Calibri" panose="020F0502020204030204" pitchFamily="34" charset="0"/>
                <a:cs typeface="Arial" panose="020B0604020202020204" pitchFamily="34" charset="0"/>
              </a:rPr>
              <a:t> (Chen &amp; Zhao, 2017)</a:t>
            </a:r>
            <a:r>
              <a:rPr lang="en-US" sz="1200" dirty="0" smtClean="0">
                <a:effectLst/>
                <a:latin typeface="Times New Roman" panose="02020603050405020304" pitchFamily="18" charset="0"/>
                <a:ea typeface="Calibri" panose="020F0502020204030204" pitchFamily="34" charset="0"/>
                <a:cs typeface="Times New Roman" panose="02020603050405020304" pitchFamily="18" charset="0"/>
              </a:rPr>
              <a:t>. Ensuring that one is eligible to file for bankruptcy is another critical issue to consider when filing for bankruptcy. Reaffirming those creditors who are secured and filling the bankruptcy document. The client is further advised about how to manage his or her credit. Finally, one files the bankruptcy document and pays the required legal fee.</a:t>
            </a:r>
          </a:p>
          <a:p>
            <a:r>
              <a:rPr lang="en-US" sz="1200" dirty="0" smtClean="0">
                <a:effectLst/>
                <a:latin typeface="Times New Roman" panose="02020603050405020304" pitchFamily="18" charset="0"/>
                <a:ea typeface="Calibri" panose="020F0502020204030204" pitchFamily="34" charset="0"/>
              </a:rPr>
              <a:t>It is essential for the maintenance in a safe environment all the documents involved in bankruptcy. The importance of keeping these documents safe is to prevent any future legal issues that may arise either from the creditors or the government. One of the essential documents that need safe documentation includes a bankruptcy petition. A bankruptcy petition is a legal; document that shows that the client has filed a bankruptcy form. The list of creditors is another essential document that one needs to retain</a:t>
            </a:r>
            <a:r>
              <a:rPr lang="en-US" sz="1200" dirty="0" smtClean="0">
                <a:solidFill>
                  <a:srgbClr val="222222"/>
                </a:solidFill>
                <a:effectLst/>
                <a:latin typeface="Times New Roman" panose="02020603050405020304" pitchFamily="18" charset="0"/>
                <a:ea typeface="Calibri" panose="020F0502020204030204" pitchFamily="34" charset="0"/>
                <a:cs typeface="Arial" panose="020B0604020202020204" pitchFamily="34" charset="0"/>
              </a:rPr>
              <a:t> (</a:t>
            </a:r>
            <a:r>
              <a:rPr lang="en-US" sz="1200" dirty="0" err="1" smtClean="0">
                <a:solidFill>
                  <a:srgbClr val="222222"/>
                </a:solidFill>
                <a:effectLst/>
                <a:latin typeface="Times New Roman" panose="02020603050405020304" pitchFamily="18" charset="0"/>
                <a:ea typeface="Calibri" panose="020F0502020204030204" pitchFamily="34" charset="0"/>
                <a:cs typeface="Arial" panose="020B0604020202020204" pitchFamily="34" charset="0"/>
              </a:rPr>
              <a:t>Cerqueiro</a:t>
            </a:r>
            <a:r>
              <a:rPr lang="en-US" sz="1200" dirty="0" smtClean="0">
                <a:solidFill>
                  <a:srgbClr val="222222"/>
                </a:solidFill>
                <a:effectLst/>
                <a:latin typeface="Times New Roman" panose="02020603050405020304" pitchFamily="18" charset="0"/>
                <a:ea typeface="Calibri" panose="020F0502020204030204" pitchFamily="34" charset="0"/>
                <a:cs typeface="Arial" panose="020B0604020202020204" pitchFamily="34" charset="0"/>
              </a:rPr>
              <a:t> &amp; </a:t>
            </a:r>
            <a:r>
              <a:rPr lang="en-US" sz="1200" dirty="0" err="1" smtClean="0">
                <a:solidFill>
                  <a:srgbClr val="222222"/>
                </a:solidFill>
                <a:effectLst/>
                <a:latin typeface="Times New Roman" panose="02020603050405020304" pitchFamily="18" charset="0"/>
                <a:ea typeface="Calibri" panose="020F0502020204030204" pitchFamily="34" charset="0"/>
                <a:cs typeface="Arial" panose="020B0604020202020204" pitchFamily="34" charset="0"/>
              </a:rPr>
              <a:t>Penas</a:t>
            </a:r>
            <a:r>
              <a:rPr lang="en-US" sz="1200" dirty="0" smtClean="0">
                <a:solidFill>
                  <a:srgbClr val="222222"/>
                </a:solidFill>
                <a:effectLst/>
                <a:latin typeface="Times New Roman" panose="02020603050405020304" pitchFamily="18" charset="0"/>
                <a:ea typeface="Calibri" panose="020F0502020204030204" pitchFamily="34" charset="0"/>
                <a:cs typeface="Arial" panose="020B0604020202020204" pitchFamily="34" charset="0"/>
              </a:rPr>
              <a:t>, 2017)</a:t>
            </a:r>
            <a:r>
              <a:rPr lang="en-US" sz="1200" dirty="0" smtClean="0">
                <a:effectLst/>
                <a:latin typeface="Times New Roman" panose="02020603050405020304" pitchFamily="18" charset="0"/>
                <a:ea typeface="Calibri" panose="020F0502020204030204" pitchFamily="34" charset="0"/>
              </a:rPr>
              <a:t>. This document provides the list of persons that one owes. Finally, a notice of bankruptcy given by the court is another</a:t>
            </a:r>
            <a:endParaRPr lang="en-US" dirty="0" smtClean="0"/>
          </a:p>
        </p:txBody>
      </p:sp>
      <p:sp>
        <p:nvSpPr>
          <p:cNvPr id="4" name="Slide Number Placeholder 3"/>
          <p:cNvSpPr>
            <a:spLocks noGrp="1"/>
          </p:cNvSpPr>
          <p:nvPr>
            <p:ph type="sldNum" sz="quarter" idx="5"/>
          </p:nvPr>
        </p:nvSpPr>
        <p:spPr/>
        <p:txBody>
          <a:bodyPr/>
          <a:lstStyle/>
          <a:p>
            <a:fld id="{BCDDE826-5531-4F7E-9D70-022AC09D3F4E}" type="slidenum">
              <a:rPr lang="en-US" smtClean="0"/>
              <a:t>8</a:t>
            </a:fld>
            <a:endParaRPr lang="en-US"/>
          </a:p>
        </p:txBody>
      </p:sp>
    </p:spTree>
    <p:extLst>
      <p:ext uri="{BB962C8B-B14F-4D97-AF65-F5344CB8AC3E}">
        <p14:creationId xmlns:p14="http://schemas.microsoft.com/office/powerpoint/2010/main" val="3654209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509872" y="0"/>
            <a:ext cx="13243109"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6081656" y="-21511"/>
            <a:ext cx="4905488"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6198795" y="-21511"/>
            <a:ext cx="46736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311154" y="2708476"/>
            <a:ext cx="4417807"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6311154" y="4421081"/>
            <a:ext cx="4413071"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6318325" y="1516829"/>
            <a:ext cx="2844800" cy="750981"/>
          </a:xfrm>
        </p:spPr>
        <p:txBody>
          <a:bodyPr anchor="b"/>
          <a:lstStyle>
            <a:lvl1pPr algn="l">
              <a:defRPr sz="2400"/>
            </a:lvl1pPr>
          </a:lstStyle>
          <a:p>
            <a:fld id="{B5D10297-F317-458F-BAA0-73D6A9CE9A10}" type="datetimeFigureOut">
              <a:rPr lang="en-US" smtClean="0"/>
              <a:t>5/27/2021</a:t>
            </a:fld>
            <a:endParaRPr lang="en-US"/>
          </a:p>
        </p:txBody>
      </p:sp>
      <p:sp>
        <p:nvSpPr>
          <p:cNvPr id="50" name="Rectangle 49"/>
          <p:cNvSpPr/>
          <p:nvPr/>
        </p:nvSpPr>
        <p:spPr>
          <a:xfrm>
            <a:off x="6201185" y="6088284"/>
            <a:ext cx="46736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7071360" y="5719967"/>
            <a:ext cx="3775456" cy="365125"/>
          </a:xfrm>
        </p:spPr>
        <p:txBody>
          <a:bodyPr>
            <a:normAutofit/>
          </a:bodyPr>
          <a:lstStyle>
            <a:lvl1pPr>
              <a:defRPr>
                <a:solidFill>
                  <a:schemeClr val="accent1"/>
                </a:solidFill>
              </a:defRPr>
            </a:lvl1pPr>
          </a:lstStyle>
          <a:p>
            <a:endParaRPr lang="en-US"/>
          </a:p>
        </p:txBody>
      </p:sp>
      <p:sp>
        <p:nvSpPr>
          <p:cNvPr id="6" name="Slide Number Placeholder 5"/>
          <p:cNvSpPr>
            <a:spLocks noGrp="1"/>
          </p:cNvSpPr>
          <p:nvPr>
            <p:ph type="sldNum" sz="quarter" idx="12"/>
          </p:nvPr>
        </p:nvSpPr>
        <p:spPr>
          <a:xfrm>
            <a:off x="6198795" y="5719967"/>
            <a:ext cx="858221" cy="365125"/>
          </a:xfrm>
        </p:spPr>
        <p:txBody>
          <a:bodyPr/>
          <a:lstStyle>
            <a:lvl1pPr>
              <a:defRPr>
                <a:solidFill>
                  <a:schemeClr val="accent1"/>
                </a:solidFill>
              </a:defRPr>
            </a:lvl1pPr>
          </a:lstStyle>
          <a:p>
            <a:fld id="{7A0ED64A-D25D-4781-AC51-4A94B46167D8}" type="slidenum">
              <a:rPr lang="en-US" smtClean="0"/>
              <a:t>‹#›</a:t>
            </a:fld>
            <a:endParaRPr lang="en-US"/>
          </a:p>
        </p:txBody>
      </p:sp>
      <p:sp>
        <p:nvSpPr>
          <p:cNvPr id="89" name="Rectangle 88"/>
          <p:cNvSpPr/>
          <p:nvPr/>
        </p:nvSpPr>
        <p:spPr>
          <a:xfrm>
            <a:off x="6201185" y="6088284"/>
            <a:ext cx="46736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5D10297-F317-458F-BAA0-73D6A9CE9A10}" type="datetimeFigureOut">
              <a:rPr lang="en-US" smtClean="0"/>
              <a:t>5/27/2021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0ED64A-D25D-4781-AC51-4A94B46167D8}"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1" y="1030147"/>
            <a:ext cx="1979271"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404395" y="1030147"/>
            <a:ext cx="7231605"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5D10297-F317-458F-BAA0-73D6A9CE9A10}" type="datetimeFigureOut">
              <a:rPr lang="en-US" smtClean="0"/>
              <a:t>5/27/2021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0ED64A-D25D-4781-AC51-4A94B46167D8}"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5D10297-F317-458F-BAA0-73D6A9CE9A10}" type="datetimeFigureOut">
              <a:rPr lang="en-US" smtClean="0"/>
              <a:t>5/27/2021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0ED64A-D25D-4781-AC51-4A94B46167D8}"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78194" y="2900830"/>
            <a:ext cx="8849957"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678194" y="4267201"/>
            <a:ext cx="8849956"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5D10297-F317-458F-BAA0-73D6A9CE9A10}" type="datetimeFigureOut">
              <a:rPr lang="en-US" smtClean="0"/>
              <a:t>5/27/2021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0ED64A-D25D-4781-AC51-4A94B46167D8}"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B5D10297-F317-458F-BAA0-73D6A9CE9A10}" type="datetimeFigureOut">
              <a:rPr lang="en-US" smtClean="0"/>
              <a:t>5/27/2021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0ED64A-D25D-4781-AC51-4A94B46167D8}" type="slidenum">
              <a:rPr lang="en-US" smtClean="0"/>
              <a:t>‹#›</a:t>
            </a:fld>
            <a:endParaRPr lang="en-US"/>
          </a:p>
        </p:txBody>
      </p:sp>
      <p:sp>
        <p:nvSpPr>
          <p:cNvPr id="9" name="Content Placeholder 8"/>
          <p:cNvSpPr>
            <a:spLocks noGrp="1"/>
          </p:cNvSpPr>
          <p:nvPr>
            <p:ph sz="quarter" idx="13"/>
          </p:nvPr>
        </p:nvSpPr>
        <p:spPr>
          <a:xfrm>
            <a:off x="1389888" y="2313432"/>
            <a:ext cx="4559808"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6193536" y="2313431"/>
            <a:ext cx="4559808"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882815" y="2316009"/>
            <a:ext cx="407619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388961" y="2974695"/>
            <a:ext cx="4559808"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682450" y="2316010"/>
            <a:ext cx="4074289"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93536" y="2974695"/>
            <a:ext cx="4559808"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5D10297-F317-458F-BAA0-73D6A9CE9A10}" type="datetimeFigureOut">
              <a:rPr lang="en-US" smtClean="0"/>
              <a:t>5/27/2021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0ED64A-D25D-4781-AC51-4A94B46167D8}"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5D10297-F317-458F-BAA0-73D6A9CE9A10}" type="datetimeFigureOut">
              <a:rPr lang="en-US" smtClean="0"/>
              <a:t>5/27/2021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0ED64A-D25D-4781-AC51-4A94B46167D8}"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5D10297-F317-458F-BAA0-73D6A9CE9A10}" type="datetimeFigureOut">
              <a:rPr lang="en-US" smtClean="0"/>
              <a:t>5/27/2021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0ED64A-D25D-4781-AC51-4A94B46167D8}"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509872" y="0"/>
            <a:ext cx="13243109"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6081656" y="-21511"/>
            <a:ext cx="4905488"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6198795" y="-21510"/>
            <a:ext cx="46736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B5D10297-F317-458F-BAA0-73D6A9CE9A10}" type="datetimeFigureOut">
              <a:rPr lang="en-US" smtClean="0"/>
              <a:t>5/27/2021</a:t>
            </a:fld>
            <a:endParaRPr lang="en-US"/>
          </a:p>
        </p:txBody>
      </p:sp>
      <p:sp>
        <p:nvSpPr>
          <p:cNvPr id="7" name="Slide Number Placeholder 6"/>
          <p:cNvSpPr>
            <a:spLocks noGrp="1"/>
          </p:cNvSpPr>
          <p:nvPr>
            <p:ph type="sldNum" sz="quarter" idx="12"/>
          </p:nvPr>
        </p:nvSpPr>
        <p:spPr/>
        <p:txBody>
          <a:bodyPr/>
          <a:lstStyle/>
          <a:p>
            <a:fld id="{7A0ED64A-D25D-4781-AC51-4A94B46167D8}" type="slidenum">
              <a:rPr lang="en-US" smtClean="0"/>
              <a:t>‹#›</a:t>
            </a:fld>
            <a:endParaRPr lang="en-US"/>
          </a:p>
        </p:txBody>
      </p:sp>
      <p:sp>
        <p:nvSpPr>
          <p:cNvPr id="58" name="Rectangle 57"/>
          <p:cNvSpPr/>
          <p:nvPr/>
        </p:nvSpPr>
        <p:spPr>
          <a:xfrm>
            <a:off x="1207429" y="601884"/>
            <a:ext cx="4749676"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527859" y="856527"/>
            <a:ext cx="4120587"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6201185" y="6088284"/>
            <a:ext cx="46736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6188597" y="5724836"/>
            <a:ext cx="4658219" cy="365125"/>
          </a:xfrm>
        </p:spPr>
        <p:txBody>
          <a:bodyPr>
            <a:normAutofit/>
          </a:bodyPr>
          <a:lstStyle/>
          <a:p>
            <a:endParaRPr lang="en-US"/>
          </a:p>
        </p:txBody>
      </p:sp>
      <p:sp>
        <p:nvSpPr>
          <p:cNvPr id="2" name="Title 1"/>
          <p:cNvSpPr>
            <a:spLocks noGrp="1"/>
          </p:cNvSpPr>
          <p:nvPr>
            <p:ph type="title"/>
          </p:nvPr>
        </p:nvSpPr>
        <p:spPr>
          <a:xfrm>
            <a:off x="6319777" y="2657435"/>
            <a:ext cx="4406096"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6315456" y="4136994"/>
            <a:ext cx="4398379"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509872" y="0"/>
            <a:ext cx="13243109"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6081656" y="-21511"/>
            <a:ext cx="4905488"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6198795" y="-21510"/>
            <a:ext cx="46736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1207429" y="601884"/>
            <a:ext cx="4749676"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6201185" y="6088284"/>
            <a:ext cx="46736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6312565" y="2660904"/>
            <a:ext cx="4401312"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340278" y="693795"/>
            <a:ext cx="4479497"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312841" y="4133089"/>
            <a:ext cx="4400764"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5D10297-F317-458F-BAA0-73D6A9CE9A10}" type="datetimeFigureOut">
              <a:rPr lang="en-US" smtClean="0"/>
              <a:t>5/27/2021</a:t>
            </a:fld>
            <a:endParaRPr lang="en-US"/>
          </a:p>
        </p:txBody>
      </p:sp>
      <p:sp>
        <p:nvSpPr>
          <p:cNvPr id="6" name="Footer Placeholder 5"/>
          <p:cNvSpPr>
            <a:spLocks noGrp="1"/>
          </p:cNvSpPr>
          <p:nvPr>
            <p:ph type="ftr" sz="quarter" idx="11"/>
          </p:nvPr>
        </p:nvSpPr>
        <p:spPr>
          <a:xfrm>
            <a:off x="6188597" y="5724836"/>
            <a:ext cx="4658219" cy="365125"/>
          </a:xfrm>
        </p:spPr>
        <p:txBody>
          <a:bodyPr>
            <a:normAutofit/>
          </a:bodyPr>
          <a:lstStyle/>
          <a:p>
            <a:endParaRPr lang="en-US"/>
          </a:p>
        </p:txBody>
      </p:sp>
      <p:sp>
        <p:nvSpPr>
          <p:cNvPr id="7" name="Slide Number Placeholder 6"/>
          <p:cNvSpPr>
            <a:spLocks noGrp="1"/>
          </p:cNvSpPr>
          <p:nvPr>
            <p:ph type="sldNum" sz="quarter" idx="12"/>
          </p:nvPr>
        </p:nvSpPr>
        <p:spPr/>
        <p:txBody>
          <a:bodyPr/>
          <a:lstStyle/>
          <a:p>
            <a:fld id="{7A0ED64A-D25D-4781-AC51-4A94B46167D8}"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000000">
                <a:lumMod val="27000"/>
                <a:lumOff val="73000"/>
              </a:srgbClr>
            </a:gs>
            <a:gs pos="20000">
              <a:srgbClr val="000040"/>
            </a:gs>
            <a:gs pos="50000">
              <a:srgbClr val="400040"/>
            </a:gs>
            <a:gs pos="75000">
              <a:srgbClr val="8F0040"/>
            </a:gs>
            <a:gs pos="89999">
              <a:srgbClr val="F27300"/>
            </a:gs>
            <a:gs pos="100000">
              <a:srgbClr val="FFBF00"/>
            </a:gs>
          </a:gsLst>
          <a:lin ang="5400000" scaled="0"/>
          <a:tileRect/>
        </a:gradFill>
        <a:effectLst/>
      </p:bgPr>
    </p:bg>
    <p:spTree>
      <p:nvGrpSpPr>
        <p:cNvPr id="1" name=""/>
        <p:cNvGrpSpPr/>
        <p:nvPr/>
      </p:nvGrpSpPr>
      <p:grpSpPr>
        <a:xfrm>
          <a:off x="0" y="0"/>
          <a:ext cx="0" cy="0"/>
          <a:chOff x="0" y="0"/>
          <a:chExt cx="0" cy="0"/>
        </a:xfrm>
      </p:grpSpPr>
      <p:grpSp>
        <p:nvGrpSpPr>
          <p:cNvPr id="42" name="Group 41"/>
          <p:cNvGrpSpPr/>
          <p:nvPr/>
        </p:nvGrpSpPr>
        <p:grpSpPr>
          <a:xfrm>
            <a:off x="-406400" y="0"/>
            <a:ext cx="13243109"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609600" y="333488"/>
            <a:ext cx="109728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6081656" y="-21511"/>
            <a:ext cx="4905488"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6198795" y="-21510"/>
            <a:ext cx="46736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391320" y="1027664"/>
            <a:ext cx="9366325"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391323" y="2323652"/>
            <a:ext cx="9036423" cy="3508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996517" y="224493"/>
            <a:ext cx="2844800" cy="365125"/>
          </a:xfrm>
          <a:prstGeom prst="rect">
            <a:avLst/>
          </a:prstGeom>
        </p:spPr>
        <p:txBody>
          <a:bodyPr vert="horz" lIns="91440" tIns="45720" rIns="91440" bIns="45720" rtlCol="0" anchor="ctr"/>
          <a:lstStyle>
            <a:lvl1pPr algn="r">
              <a:defRPr sz="1200">
                <a:solidFill>
                  <a:srgbClr val="FEFEFE"/>
                </a:solidFill>
              </a:defRPr>
            </a:lvl1pPr>
          </a:lstStyle>
          <a:p>
            <a:fld id="{B5D10297-F317-458F-BAA0-73D6A9CE9A10}" type="datetimeFigureOut">
              <a:rPr lang="en-US" smtClean="0"/>
              <a:t>5/27/2021</a:t>
            </a:fld>
            <a:endParaRPr lang="en-US"/>
          </a:p>
        </p:txBody>
      </p:sp>
      <p:sp>
        <p:nvSpPr>
          <p:cNvPr id="5" name="Footer Placeholder 4"/>
          <p:cNvSpPr>
            <a:spLocks noGrp="1"/>
          </p:cNvSpPr>
          <p:nvPr>
            <p:ph type="ftr" sz="quarter" idx="3"/>
          </p:nvPr>
        </p:nvSpPr>
        <p:spPr>
          <a:xfrm>
            <a:off x="6188597" y="5852161"/>
            <a:ext cx="4669536" cy="365125"/>
          </a:xfrm>
          <a:prstGeom prst="rect">
            <a:avLst/>
          </a:prstGeom>
        </p:spPr>
        <p:txBody>
          <a:bodyPr vert="horz" lIns="91440" tIns="45720" rIns="91440" bIns="45720" rtlCol="0" anchor="ctr"/>
          <a:lstStyle>
            <a:lvl1pPr algn="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6198795" y="224492"/>
            <a:ext cx="1776208" cy="365125"/>
          </a:xfrm>
          <a:prstGeom prst="rect">
            <a:avLst/>
          </a:prstGeom>
        </p:spPr>
        <p:txBody>
          <a:bodyPr vert="horz" lIns="91440" tIns="45720" rIns="91440" bIns="45720" rtlCol="0" anchor="ctr"/>
          <a:lstStyle>
            <a:lvl1pPr algn="l">
              <a:defRPr sz="1200">
                <a:solidFill>
                  <a:srgbClr val="FEFEFE"/>
                </a:solidFill>
              </a:defRPr>
            </a:lvl1pPr>
          </a:lstStyle>
          <a:p>
            <a:fld id="{7A0ED64A-D25D-4781-AC51-4A94B46167D8}"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4027" r:id="rId1"/>
    <p:sldLayoutId id="2147484028" r:id="rId2"/>
    <p:sldLayoutId id="2147484029" r:id="rId3"/>
    <p:sldLayoutId id="2147484030" r:id="rId4"/>
    <p:sldLayoutId id="2147484031" r:id="rId5"/>
    <p:sldLayoutId id="2147484032" r:id="rId6"/>
    <p:sldLayoutId id="2147484033" r:id="rId7"/>
    <p:sldLayoutId id="2147484034" r:id="rId8"/>
    <p:sldLayoutId id="2147484035" r:id="rId9"/>
    <p:sldLayoutId id="2147484036" r:id="rId10"/>
    <p:sldLayoutId id="2147484037"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4.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xmlns="" id="{2771E284-0CE5-409C-9F97-7733F20CECF7}"/>
              </a:ext>
            </a:extLst>
          </p:cNvPr>
          <p:cNvSpPr>
            <a:spLocks noGrp="1"/>
          </p:cNvSpPr>
          <p:nvPr>
            <p:ph type="subTitle" idx="1"/>
          </p:nvPr>
        </p:nvSpPr>
        <p:spPr>
          <a:xfrm>
            <a:off x="198787" y="185535"/>
            <a:ext cx="11635407" cy="6427305"/>
          </a:xfrm>
        </p:spPr>
        <p:txBody>
          <a:bodyPr>
            <a:normAutofit fontScale="85000" lnSpcReduction="20000"/>
          </a:bodyPr>
          <a:lstStyle/>
          <a:p>
            <a:pPr marL="0" marR="0" algn="ctr">
              <a:lnSpc>
                <a:spcPct val="200000"/>
              </a:lnSpc>
              <a:spcBef>
                <a:spcPts val="0"/>
              </a:spcBef>
              <a:spcAft>
                <a:spcPts val="800"/>
              </a:spcAft>
            </a:pPr>
            <a:endParaRPr lang="en-US" sz="18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gn="ctr">
              <a:lnSpc>
                <a:spcPct val="200000"/>
              </a:lnSpc>
              <a:spcBef>
                <a:spcPts val="0"/>
              </a:spcBef>
              <a:spcAft>
                <a:spcPts val="800"/>
              </a:spcAft>
            </a:pPr>
            <a:endParaRPr lang="en-US" sz="1800" dirty="0">
              <a:latin typeface="Times New Roman" panose="02020603050405020304" pitchFamily="18" charset="0"/>
              <a:ea typeface="Calibri" panose="020F0502020204030204" pitchFamily="34" charset="0"/>
              <a:cs typeface="Times New Roman" panose="02020603050405020304" pitchFamily="18" charset="0"/>
            </a:endParaRPr>
          </a:p>
          <a:p>
            <a:pPr marL="0" marR="0" algn="ctr">
              <a:lnSpc>
                <a:spcPct val="200000"/>
              </a:lnSpc>
              <a:spcBef>
                <a:spcPts val="0"/>
              </a:spcBef>
              <a:spcAft>
                <a:spcPts val="800"/>
              </a:spcAft>
            </a:pPr>
            <a:r>
              <a:rPr lang="en-US" sz="4000" dirty="0">
                <a:effectLst/>
                <a:latin typeface="Times New Roman" panose="02020603050405020304" pitchFamily="18" charset="0"/>
                <a:ea typeface="Calibri" panose="020F0502020204030204" pitchFamily="34" charset="0"/>
                <a:cs typeface="Times New Roman" panose="02020603050405020304" pitchFamily="18" charset="0"/>
              </a:rPr>
              <a:t>Bankruptcy</a:t>
            </a:r>
          </a:p>
          <a:p>
            <a:pPr marL="0" marR="0" algn="ctr">
              <a:lnSpc>
                <a:spcPct val="200000"/>
              </a:lnSpc>
              <a:spcBef>
                <a:spcPts val="0"/>
              </a:spcBef>
              <a:spcAft>
                <a:spcPts val="800"/>
              </a:spcAft>
            </a:pPr>
            <a:r>
              <a:rPr lang="en-US" sz="4000" dirty="0">
                <a:effectLst/>
                <a:latin typeface="Times New Roman" panose="02020603050405020304" pitchFamily="18" charset="0"/>
                <a:ea typeface="Calibri" panose="020F0502020204030204" pitchFamily="34" charset="0"/>
                <a:cs typeface="Times New Roman" panose="02020603050405020304" pitchFamily="18" charset="0"/>
              </a:rPr>
              <a:t> </a:t>
            </a:r>
          </a:p>
          <a:p>
            <a:pPr marL="0" marR="0" algn="ctr">
              <a:lnSpc>
                <a:spcPct val="200000"/>
              </a:lnSpc>
              <a:spcBef>
                <a:spcPts val="0"/>
              </a:spcBef>
              <a:spcAft>
                <a:spcPts val="800"/>
              </a:spcAft>
            </a:pPr>
            <a:r>
              <a:rPr lang="en-US" sz="4000" dirty="0">
                <a:effectLst/>
                <a:latin typeface="Times New Roman" panose="02020603050405020304" pitchFamily="18" charset="0"/>
                <a:ea typeface="Calibri" panose="020F0502020204030204" pitchFamily="34" charset="0"/>
                <a:cs typeface="Times New Roman" panose="02020603050405020304" pitchFamily="18" charset="0"/>
              </a:rPr>
              <a:t>Student’s Name</a:t>
            </a:r>
          </a:p>
          <a:p>
            <a:pPr marL="0" marR="0" algn="ctr">
              <a:lnSpc>
                <a:spcPct val="200000"/>
              </a:lnSpc>
              <a:spcBef>
                <a:spcPts val="0"/>
              </a:spcBef>
              <a:spcAft>
                <a:spcPts val="800"/>
              </a:spcAft>
            </a:pPr>
            <a:r>
              <a:rPr lang="en-US" sz="4000" dirty="0">
                <a:effectLst/>
                <a:latin typeface="Times New Roman" panose="02020603050405020304" pitchFamily="18" charset="0"/>
                <a:ea typeface="Calibri" panose="020F0502020204030204" pitchFamily="34" charset="0"/>
                <a:cs typeface="Times New Roman" panose="02020603050405020304" pitchFamily="18" charset="0"/>
              </a:rPr>
              <a:t>Institutional Affiliations</a:t>
            </a:r>
          </a:p>
          <a:p>
            <a:pPr marL="0" marR="0" algn="ctr">
              <a:lnSpc>
                <a:spcPct val="200000"/>
              </a:lnSpc>
              <a:spcBef>
                <a:spcPts val="0"/>
              </a:spcBef>
              <a:spcAft>
                <a:spcPts val="800"/>
              </a:spcAft>
            </a:pPr>
            <a:r>
              <a:rPr lang="en-US" sz="4000" dirty="0">
                <a:effectLst/>
                <a:latin typeface="Times New Roman" panose="02020603050405020304" pitchFamily="18" charset="0"/>
                <a:ea typeface="Calibri" panose="020F0502020204030204" pitchFamily="34" charset="0"/>
                <a:cs typeface="Times New Roman" panose="02020603050405020304" pitchFamily="18" charset="0"/>
              </a:rPr>
              <a:t>Date</a:t>
            </a:r>
          </a:p>
          <a:p>
            <a:endParaRPr lang="en-US" dirty="0"/>
          </a:p>
        </p:txBody>
      </p:sp>
    </p:spTree>
    <p:extLst>
      <p:ext uri="{BB962C8B-B14F-4D97-AF65-F5344CB8AC3E}">
        <p14:creationId xmlns:p14="http://schemas.microsoft.com/office/powerpoint/2010/main" val="291965997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AC1D0B1-84C7-4EB6-9788-C992A0B3BE1F}"/>
              </a:ext>
            </a:extLst>
          </p:cNvPr>
          <p:cNvSpPr>
            <a:spLocks noGrp="1"/>
          </p:cNvSpPr>
          <p:nvPr>
            <p:ph type="title"/>
          </p:nvPr>
        </p:nvSpPr>
        <p:spPr>
          <a:xfrm>
            <a:off x="646113" y="95536"/>
            <a:ext cx="9404723" cy="1119121"/>
          </a:xfrm>
        </p:spPr>
        <p:txBody>
          <a:bodyPr>
            <a:normAutofit fontScale="90000"/>
          </a:bodyPr>
          <a:lstStyle/>
          <a:p>
            <a:pPr algn="ctr"/>
            <a:r>
              <a:rPr lang="en-US" sz="4000" b="1" dirty="0">
                <a:effectLst/>
                <a:latin typeface="Times New Roman" pitchFamily="18" charset="0"/>
                <a:ea typeface="Calibri" panose="020F0502020204030204" pitchFamily="34" charset="0"/>
                <a:cs typeface="Times New Roman" panose="02020603050405020304" pitchFamily="18" charset="0"/>
              </a:rPr>
              <a:t>Bankruptcy</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
            </a:r>
            <a:br>
              <a:rPr lang="en-US" sz="1800" dirty="0">
                <a:effectLst/>
                <a:latin typeface="Times New Roman" panose="02020603050405020304" pitchFamily="18"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xmlns="" id="{FE006B50-408A-45FB-A354-B76F96044009}"/>
              </a:ext>
            </a:extLst>
          </p:cNvPr>
          <p:cNvSpPr>
            <a:spLocks noGrp="1"/>
          </p:cNvSpPr>
          <p:nvPr>
            <p:ph sz="quarter" idx="13"/>
          </p:nvPr>
        </p:nvSpPr>
        <p:spPr>
          <a:xfrm>
            <a:off x="1021427" y="2361065"/>
            <a:ext cx="6116352" cy="3912949"/>
          </a:xfrm>
        </p:spPr>
        <p:txBody>
          <a:bodyPr>
            <a:noAutofit/>
          </a:bodyPr>
          <a:lstStyle/>
          <a:p>
            <a:r>
              <a:rPr lang="en-US" sz="2400" dirty="0" smtClean="0">
                <a:latin typeface="Times New Roman" pitchFamily="18" charset="0"/>
                <a:cs typeface="Times New Roman" pitchFamily="18" charset="0"/>
              </a:rPr>
              <a:t>Bankruptcy is a legal proceeding or process  imposed by courts</a:t>
            </a:r>
          </a:p>
          <a:p>
            <a:r>
              <a:rPr lang="en-US" sz="2400" dirty="0" smtClean="0">
                <a:latin typeface="Times New Roman" pitchFamily="18" charset="0"/>
                <a:cs typeface="Times New Roman" pitchFamily="18" charset="0"/>
              </a:rPr>
              <a:t>It is initiated by a debtor</a:t>
            </a:r>
          </a:p>
          <a:p>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Bankruptcy allows businesses to start fresh</a:t>
            </a:r>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by forgiving debts to the business</a:t>
            </a:r>
          </a:p>
          <a:p>
            <a:r>
              <a:rPr lang="en-US" sz="2400" dirty="0" smtClean="0">
                <a:latin typeface="Times New Roman" pitchFamily="18" charset="0"/>
                <a:cs typeface="Times New Roman" pitchFamily="18" charset="0"/>
              </a:rPr>
              <a:t>Any organization/individual facing bankruptcy finds it difficult to pay debts</a:t>
            </a:r>
            <a:r>
              <a:rPr lang="en-US" sz="2400" dirty="0">
                <a:latin typeface="Times New Roman" pitchFamily="18" charset="0"/>
                <a:cs typeface="Times New Roman" pitchFamily="18" charset="0"/>
              </a:rPr>
              <a:t> </a:t>
            </a:r>
            <a:r>
              <a:rPr lang="en-US" sz="2400" dirty="0" smtClean="0">
                <a:latin typeface="Times New Roman" pitchFamily="18" charset="0"/>
                <a:cs typeface="Times New Roman" pitchFamily="18" charset="0"/>
              </a:rPr>
              <a:t>resulting from financial crisis</a:t>
            </a:r>
            <a:endParaRPr lang="en-US" sz="2400" dirty="0" smtClean="0">
              <a:latin typeface="Times New Roman" pitchFamily="18" charset="0"/>
              <a:cs typeface="Times New Roman" pitchFamily="18" charset="0"/>
            </a:endParaRPr>
          </a:p>
        </p:txBody>
      </p:sp>
      <p:sp>
        <p:nvSpPr>
          <p:cNvPr id="4" name="Content Placeholder 3"/>
          <p:cNvSpPr>
            <a:spLocks noGrp="1"/>
          </p:cNvSpPr>
          <p:nvPr>
            <p:ph sz="quarter" idx="14"/>
          </p:nvPr>
        </p:nvSpPr>
        <p:spPr>
          <a:xfrm>
            <a:off x="7547213" y="1351128"/>
            <a:ext cx="3903263" cy="5076968"/>
          </a:xfrm>
        </p:spPr>
        <p:txBody>
          <a:bodyPr>
            <a:normAutofit/>
          </a:bodyPr>
          <a:lstStyle/>
          <a:p>
            <a:r>
              <a:rPr lang="en-US" sz="1600" dirty="0" smtClean="0"/>
              <a:t>Bankruptcy  as a legal process </a:t>
            </a:r>
            <a:endParaRPr lang="en-US" sz="1600" dirty="0"/>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160266" y="2388359"/>
            <a:ext cx="2703353" cy="19789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160266" y="4367286"/>
            <a:ext cx="2703353" cy="153093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16248198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7C9AB133-CD63-4AAF-AF33-E0D77DDA2ECA}"/>
              </a:ext>
            </a:extLst>
          </p:cNvPr>
          <p:cNvSpPr>
            <a:spLocks noGrp="1"/>
          </p:cNvSpPr>
          <p:nvPr>
            <p:ph sz="quarter" idx="4294967295"/>
          </p:nvPr>
        </p:nvSpPr>
        <p:spPr>
          <a:xfrm>
            <a:off x="0" y="2100263"/>
            <a:ext cx="10594975" cy="2676525"/>
          </a:xfrm>
        </p:spPr>
        <p:txBody>
          <a:bodyPr>
            <a:noAutofit/>
          </a:bodyPr>
          <a:lstStyle/>
          <a:p>
            <a:r>
              <a:rPr lang="en-US" dirty="0" smtClean="0">
                <a:effectLst/>
                <a:latin typeface="Times New Roman" panose="02020603050405020304" pitchFamily="18" charset="0"/>
                <a:ea typeface="Calibri" panose="020F0502020204030204" pitchFamily="34" charset="0"/>
              </a:rPr>
              <a:t>One of the ways of </a:t>
            </a:r>
            <a:r>
              <a:rPr lang="en-US" dirty="0" smtClean="0">
                <a:latin typeface="Times New Roman" panose="02020603050405020304" pitchFamily="18" charset="0"/>
                <a:ea typeface="Calibri" panose="020F0502020204030204" pitchFamily="34" charset="0"/>
              </a:rPr>
              <a:t>solving bankruptcy is </a:t>
            </a:r>
            <a:r>
              <a:rPr lang="en-US" dirty="0" smtClean="0">
                <a:effectLst/>
                <a:latin typeface="Times New Roman" panose="02020603050405020304" pitchFamily="18" charset="0"/>
                <a:ea typeface="Calibri" panose="020F0502020204030204" pitchFamily="34" charset="0"/>
              </a:rPr>
              <a:t>Instant reliefs</a:t>
            </a:r>
          </a:p>
          <a:p>
            <a:r>
              <a:rPr lang="en-US" dirty="0" smtClean="0">
                <a:latin typeface="Times New Roman" panose="02020603050405020304" pitchFamily="18" charset="0"/>
                <a:ea typeface="Calibri" panose="020F0502020204030204" pitchFamily="34" charset="0"/>
              </a:rPr>
              <a:t>It</a:t>
            </a:r>
            <a:r>
              <a:rPr lang="en-US" dirty="0" smtClean="0">
                <a:effectLst/>
                <a:latin typeface="Times New Roman" panose="02020603050405020304" pitchFamily="18" charset="0"/>
                <a:ea typeface="Calibri" panose="020F0502020204030204" pitchFamily="34" charset="0"/>
              </a:rPr>
              <a:t> </a:t>
            </a:r>
            <a:r>
              <a:rPr lang="en-US" dirty="0">
                <a:effectLst/>
                <a:latin typeface="Times New Roman" panose="02020603050405020304" pitchFamily="18" charset="0"/>
                <a:ea typeface="Calibri" panose="020F0502020204030204" pitchFamily="34" charset="0"/>
              </a:rPr>
              <a:t>involves relieving one who has been declared bankrupt from a further collection of assets. </a:t>
            </a:r>
          </a:p>
          <a:p>
            <a:r>
              <a:rPr lang="en-US" dirty="0" smtClean="0">
                <a:latin typeface="Times New Roman" panose="02020603050405020304" pitchFamily="18" charset="0"/>
                <a:ea typeface="Calibri" panose="020F0502020204030204" pitchFamily="34" charset="0"/>
              </a:rPr>
              <a:t>It</a:t>
            </a:r>
            <a:r>
              <a:rPr lang="en-US" dirty="0" smtClean="0">
                <a:effectLst/>
                <a:latin typeface="Times New Roman" panose="02020603050405020304" pitchFamily="18" charset="0"/>
                <a:ea typeface="Calibri" panose="020F0502020204030204" pitchFamily="34" charset="0"/>
              </a:rPr>
              <a:t> </a:t>
            </a:r>
            <a:r>
              <a:rPr lang="en-US" dirty="0">
                <a:effectLst/>
                <a:latin typeface="Times New Roman" panose="02020603050405020304" pitchFamily="18" charset="0"/>
                <a:ea typeface="Calibri" panose="020F0502020204030204" pitchFamily="34" charset="0"/>
              </a:rPr>
              <a:t>occurs when one stays in </a:t>
            </a:r>
            <a:r>
              <a:rPr lang="en-US" dirty="0" smtClean="0">
                <a:effectLst/>
                <a:latin typeface="Times New Roman" panose="02020603050405020304" pitchFamily="18" charset="0"/>
                <a:ea typeface="Calibri" panose="020F0502020204030204" pitchFamily="34" charset="0"/>
              </a:rPr>
              <a:t> </a:t>
            </a:r>
            <a:r>
              <a:rPr lang="en-US" dirty="0">
                <a:effectLst/>
                <a:latin typeface="Times New Roman" panose="02020603050405020304" pitchFamily="18" charset="0"/>
                <a:ea typeface="Calibri" panose="020F0502020204030204" pitchFamily="34" charset="0"/>
              </a:rPr>
              <a:t>bankruptcy for a long </a:t>
            </a:r>
            <a:r>
              <a:rPr lang="en-US" dirty="0" smtClean="0">
                <a:effectLst/>
                <a:latin typeface="Times New Roman" panose="02020603050405020304" pitchFamily="18" charset="0"/>
                <a:ea typeface="Calibri" panose="020F0502020204030204" pitchFamily="34" charset="0"/>
              </a:rPr>
              <a:t>time</a:t>
            </a:r>
            <a:endParaRPr lang="en-US" dirty="0">
              <a:latin typeface="Times New Roman" panose="02020603050405020304" pitchFamily="18" charset="0"/>
              <a:ea typeface="Calibri" panose="020F0502020204030204" pitchFamily="34" charset="0"/>
            </a:endParaRPr>
          </a:p>
          <a:p>
            <a:r>
              <a:rPr lang="en-US" dirty="0" smtClean="0">
                <a:latin typeface="Times New Roman" panose="02020603050405020304" pitchFamily="18" charset="0"/>
                <a:ea typeface="Calibri" panose="020F0502020204030204" pitchFamily="34" charset="0"/>
              </a:rPr>
              <a:t>Usually</a:t>
            </a:r>
            <a:r>
              <a:rPr lang="en-US" dirty="0">
                <a:latin typeface="Times New Roman" panose="02020603050405020304" pitchFamily="18" charset="0"/>
                <a:ea typeface="Calibri" panose="020F0502020204030204" pitchFamily="34" charset="0"/>
              </a:rPr>
              <a:t>, when the person has been declared bankrupt, the court may order that his property be liquidated to cover the loans and other debts of the client.</a:t>
            </a:r>
          </a:p>
          <a:p>
            <a:r>
              <a:rPr lang="en-US" dirty="0">
                <a:latin typeface="Times New Roman" panose="02020603050405020304" pitchFamily="18" charset="0"/>
                <a:ea typeface="Calibri" panose="020F0502020204030204" pitchFamily="34" charset="0"/>
              </a:rPr>
              <a:t> In this case, the court may order a trustee to oversee the collection of debts but the creditors</a:t>
            </a:r>
            <a:endParaRPr lang="en-US" dirty="0">
              <a:effectLst/>
              <a:latin typeface="Times New Roman" panose="02020603050405020304" pitchFamily="18" charset="0"/>
              <a:ea typeface="Calibri" panose="020F0502020204030204" pitchFamily="34" charset="0"/>
            </a:endParaRPr>
          </a:p>
        </p:txBody>
      </p:sp>
      <p:sp>
        <p:nvSpPr>
          <p:cNvPr id="2" name="Title 1">
            <a:extLst>
              <a:ext uri="{FF2B5EF4-FFF2-40B4-BE49-F238E27FC236}">
                <a16:creationId xmlns:a16="http://schemas.microsoft.com/office/drawing/2014/main" xmlns="" id="{C4E0D343-79F7-4614-BEC9-01EF10C3BE21}"/>
              </a:ext>
            </a:extLst>
          </p:cNvPr>
          <p:cNvSpPr>
            <a:spLocks noGrp="1"/>
          </p:cNvSpPr>
          <p:nvPr>
            <p:ph type="title" idx="4294967295"/>
          </p:nvPr>
        </p:nvSpPr>
        <p:spPr>
          <a:xfrm>
            <a:off x="0" y="722313"/>
            <a:ext cx="5449888" cy="1008062"/>
          </a:xfrm>
        </p:spPr>
        <p:txBody>
          <a:bodyPr>
            <a:normAutofit fontScale="90000"/>
          </a:bodyPr>
          <a:lstStyle/>
          <a:p>
            <a:pPr algn="ctr"/>
            <a:r>
              <a:rPr lang="en-US" sz="3600" dirty="0">
                <a:effectLst/>
                <a:latin typeface="Times New Roman" panose="02020603050405020304" pitchFamily="18" charset="0"/>
                <a:ea typeface="Calibri" panose="020F0502020204030204" pitchFamily="34" charset="0"/>
                <a:cs typeface="Times New Roman" panose="02020603050405020304" pitchFamily="18" charset="0"/>
              </a:rPr>
              <a:t>How to solve bankruptcy issues</a:t>
            </a:r>
            <a:r>
              <a:rPr lang="en-US" sz="1800" dirty="0">
                <a:effectLst/>
                <a:latin typeface="Times New Roman" panose="02020603050405020304" pitchFamily="18" charset="0"/>
                <a:ea typeface="Calibri" panose="020F0502020204030204" pitchFamily="34" charset="0"/>
                <a:cs typeface="Times New Roman" panose="02020603050405020304" pitchFamily="18" charset="0"/>
              </a:rPr>
              <a:t>.</a:t>
            </a:r>
            <a:br>
              <a:rPr lang="en-US" sz="1800" dirty="0">
                <a:effectLst/>
                <a:latin typeface="Times New Roman" panose="02020603050405020304" pitchFamily="18" charset="0"/>
                <a:ea typeface="Calibri" panose="020F0502020204030204" pitchFamily="34" charset="0"/>
                <a:cs typeface="Times New Roman" panose="02020603050405020304" pitchFamily="18" charset="0"/>
              </a:rPr>
            </a:br>
            <a:endParaRPr lang="en-US" dirty="0"/>
          </a:p>
        </p:txBody>
      </p:sp>
    </p:spTree>
    <p:extLst>
      <p:ext uri="{BB962C8B-B14F-4D97-AF65-F5344CB8AC3E}">
        <p14:creationId xmlns:p14="http://schemas.microsoft.com/office/powerpoint/2010/main" val="18175909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652205DB-9FAE-45C8-9726-C6C3F95D8F35}"/>
              </a:ext>
            </a:extLst>
          </p:cNvPr>
          <p:cNvSpPr>
            <a:spLocks noGrp="1"/>
          </p:cNvSpPr>
          <p:nvPr>
            <p:ph idx="1"/>
          </p:nvPr>
        </p:nvSpPr>
        <p:spPr>
          <a:xfrm>
            <a:off x="263773" y="2538486"/>
            <a:ext cx="11241295" cy="4108505"/>
          </a:xfrm>
        </p:spPr>
        <p:txBody>
          <a:bodyPr>
            <a:normAutofit lnSpcReduction="10000"/>
          </a:bodyPr>
          <a:lstStyle/>
          <a:p>
            <a:r>
              <a:rPr lang="en-US" sz="3200" dirty="0" smtClean="0">
                <a:effectLst/>
                <a:latin typeface="Times New Roman" panose="02020603050405020304" pitchFamily="18" charset="0"/>
                <a:ea typeface="Calibri" panose="020F0502020204030204" pitchFamily="34" charset="0"/>
              </a:rPr>
              <a:t>The court </a:t>
            </a:r>
            <a:r>
              <a:rPr lang="en-US" sz="3200" dirty="0">
                <a:effectLst/>
                <a:latin typeface="Times New Roman" panose="02020603050405020304" pitchFamily="18" charset="0"/>
                <a:ea typeface="Calibri" panose="020F0502020204030204" pitchFamily="34" charset="0"/>
              </a:rPr>
              <a:t>relieve </a:t>
            </a:r>
            <a:r>
              <a:rPr lang="en-US" sz="3200" dirty="0" smtClean="0">
                <a:effectLst/>
                <a:latin typeface="Times New Roman" panose="02020603050405020304" pitchFamily="18" charset="0"/>
                <a:ea typeface="Calibri" panose="020F0502020204030204" pitchFamily="34" charset="0"/>
              </a:rPr>
              <a:t>further </a:t>
            </a:r>
            <a:r>
              <a:rPr lang="en-US" sz="3200" dirty="0">
                <a:effectLst/>
                <a:latin typeface="Times New Roman" panose="02020603050405020304" pitchFamily="18" charset="0"/>
                <a:ea typeface="Calibri" panose="020F0502020204030204" pitchFamily="34" charset="0"/>
              </a:rPr>
              <a:t>collection </a:t>
            </a:r>
            <a:r>
              <a:rPr lang="en-US" sz="3200" dirty="0" smtClean="0">
                <a:effectLst/>
                <a:latin typeface="Times New Roman" panose="02020603050405020304" pitchFamily="18" charset="0"/>
                <a:ea typeface="Calibri" panose="020F0502020204030204" pitchFamily="34" charset="0"/>
              </a:rPr>
              <a:t>of personal </a:t>
            </a:r>
            <a:r>
              <a:rPr lang="en-US" sz="3200" dirty="0">
                <a:effectLst/>
                <a:latin typeface="Times New Roman" panose="02020603050405020304" pitchFamily="18" charset="0"/>
                <a:ea typeface="Calibri" panose="020F0502020204030204" pitchFamily="34" charset="0"/>
              </a:rPr>
              <a:t>assets by the </a:t>
            </a:r>
            <a:r>
              <a:rPr lang="en-US" sz="3200" dirty="0" smtClean="0">
                <a:effectLst/>
                <a:latin typeface="Times New Roman" panose="02020603050405020304" pitchFamily="18" charset="0"/>
                <a:ea typeface="Calibri" panose="020F0502020204030204" pitchFamily="34" charset="0"/>
              </a:rPr>
              <a:t>creditors</a:t>
            </a:r>
            <a:r>
              <a:rPr lang="en-US" sz="3200" dirty="0">
                <a:latin typeface="Times New Roman" panose="02020603050405020304" pitchFamily="18" charset="0"/>
                <a:ea typeface="Calibri" panose="020F0502020204030204" pitchFamily="34" charset="0"/>
              </a:rPr>
              <a:t> </a:t>
            </a:r>
            <a:r>
              <a:rPr lang="en-US" sz="3200" dirty="0" smtClean="0">
                <a:latin typeface="Times New Roman" panose="02020603050405020304" pitchFamily="18" charset="0"/>
                <a:ea typeface="Calibri" panose="020F0502020204030204" pitchFamily="34" charset="0"/>
              </a:rPr>
              <a:t>in case the bankruptcy period is prolonged </a:t>
            </a:r>
            <a:endParaRPr lang="en-US" sz="3200" dirty="0">
              <a:effectLst/>
              <a:latin typeface="Times New Roman" panose="02020603050405020304" pitchFamily="18" charset="0"/>
              <a:ea typeface="Calibri" panose="020F0502020204030204" pitchFamily="34" charset="0"/>
            </a:endParaRPr>
          </a:p>
          <a:p>
            <a:r>
              <a:rPr lang="en-US" sz="3200" dirty="0" smtClean="0">
                <a:effectLst/>
                <a:latin typeface="Times New Roman" panose="02020603050405020304" pitchFamily="18" charset="0"/>
                <a:ea typeface="Calibri" panose="020F0502020204030204" pitchFamily="34" charset="0"/>
              </a:rPr>
              <a:t>The advantages are that;</a:t>
            </a:r>
          </a:p>
          <a:p>
            <a:pPr marL="681228" indent="-571500">
              <a:buFont typeface="+mj-lt"/>
              <a:buAutoNum type="romanUcPeriod"/>
            </a:pPr>
            <a:r>
              <a:rPr lang="en-US" sz="3200" dirty="0" smtClean="0">
                <a:effectLst/>
                <a:latin typeface="Times New Roman" panose="02020603050405020304" pitchFamily="18" charset="0"/>
                <a:ea typeface="Calibri" panose="020F0502020204030204" pitchFamily="34" charset="0"/>
              </a:rPr>
              <a:t>the </a:t>
            </a:r>
            <a:r>
              <a:rPr lang="en-US" sz="3200" dirty="0">
                <a:effectLst/>
                <a:latin typeface="Times New Roman" panose="02020603050405020304" pitchFamily="18" charset="0"/>
                <a:ea typeface="Calibri" panose="020F0502020204030204" pitchFamily="34" charset="0"/>
              </a:rPr>
              <a:t>client is relieved </a:t>
            </a:r>
            <a:r>
              <a:rPr lang="en-US" sz="3200" dirty="0" smtClean="0">
                <a:effectLst/>
                <a:latin typeface="Times New Roman" panose="02020603050405020304" pitchFamily="18" charset="0"/>
                <a:ea typeface="Calibri" panose="020F0502020204030204" pitchFamily="34" charset="0"/>
              </a:rPr>
              <a:t>obligations </a:t>
            </a:r>
            <a:r>
              <a:rPr lang="en-US" sz="3200" dirty="0">
                <a:effectLst/>
                <a:latin typeface="Times New Roman" panose="02020603050405020304" pitchFamily="18" charset="0"/>
                <a:ea typeface="Calibri" panose="020F0502020204030204" pitchFamily="34" charset="0"/>
              </a:rPr>
              <a:t>to pay the debts. </a:t>
            </a:r>
          </a:p>
          <a:p>
            <a:pPr marL="681228" indent="-571500">
              <a:buFont typeface="+mj-lt"/>
              <a:buAutoNum type="romanUcPeriod"/>
            </a:pPr>
            <a:r>
              <a:rPr lang="en-US" sz="3200" dirty="0" smtClean="0">
                <a:effectLst/>
                <a:latin typeface="Times New Roman" panose="02020603050405020304" pitchFamily="18" charset="0"/>
                <a:ea typeface="Calibri" panose="020F0502020204030204" pitchFamily="34" charset="0"/>
              </a:rPr>
              <a:t>client's </a:t>
            </a:r>
            <a:r>
              <a:rPr lang="en-US" sz="3200" dirty="0">
                <a:effectLst/>
                <a:latin typeface="Times New Roman" panose="02020603050405020304" pitchFamily="18" charset="0"/>
                <a:ea typeface="Calibri" panose="020F0502020204030204" pitchFamily="34" charset="0"/>
              </a:rPr>
              <a:t>property is kept </a:t>
            </a:r>
            <a:r>
              <a:rPr lang="en-US" sz="3200" dirty="0" smtClean="0">
                <a:effectLst/>
                <a:latin typeface="Times New Roman" panose="02020603050405020304" pitchFamily="18" charset="0"/>
                <a:ea typeface="Calibri" panose="020F0502020204030204" pitchFamily="34" charset="0"/>
              </a:rPr>
              <a:t>safe</a:t>
            </a:r>
          </a:p>
          <a:p>
            <a:pPr marL="681228" indent="-571500">
              <a:buFont typeface="+mj-lt"/>
              <a:buAutoNum type="romanUcPeriod"/>
            </a:pPr>
            <a:r>
              <a:rPr lang="en-US" sz="3200" dirty="0" smtClean="0">
                <a:effectLst/>
                <a:latin typeface="Times New Roman" panose="02020603050405020304" pitchFamily="18" charset="0"/>
                <a:ea typeface="Calibri" panose="020F0502020204030204" pitchFamily="34" charset="0"/>
              </a:rPr>
              <a:t>The client </a:t>
            </a:r>
            <a:r>
              <a:rPr lang="en-US" sz="3200" dirty="0">
                <a:effectLst/>
                <a:latin typeface="Times New Roman" panose="02020603050405020304" pitchFamily="18" charset="0"/>
                <a:ea typeface="Calibri" panose="020F0502020204030204" pitchFamily="34" charset="0"/>
              </a:rPr>
              <a:t>can </a:t>
            </a:r>
            <a:r>
              <a:rPr lang="en-US" sz="3200" dirty="0" smtClean="0">
                <a:effectLst/>
                <a:latin typeface="Times New Roman" panose="02020603050405020304" pitchFamily="18" charset="0"/>
                <a:ea typeface="Calibri" panose="020F0502020204030204" pitchFamily="34" charset="0"/>
              </a:rPr>
              <a:t>focuses </a:t>
            </a:r>
            <a:r>
              <a:rPr lang="en-US" sz="3200" dirty="0">
                <a:effectLst/>
                <a:latin typeface="Times New Roman" panose="02020603050405020304" pitchFamily="18" charset="0"/>
                <a:ea typeface="Calibri" panose="020F0502020204030204" pitchFamily="34" charset="0"/>
              </a:rPr>
              <a:t>on other recovery measures. </a:t>
            </a:r>
          </a:p>
          <a:p>
            <a:r>
              <a:rPr lang="en-US" sz="3200" dirty="0" smtClean="0">
                <a:effectLst/>
                <a:latin typeface="Times New Roman" panose="02020603050405020304" pitchFamily="18" charset="0"/>
                <a:ea typeface="Calibri" panose="020F0502020204030204" pitchFamily="34" charset="0"/>
              </a:rPr>
              <a:t>The disadvantage </a:t>
            </a:r>
            <a:r>
              <a:rPr lang="en-US" sz="3200" dirty="0">
                <a:effectLst/>
                <a:latin typeface="Times New Roman" panose="02020603050405020304" pitchFamily="18" charset="0"/>
                <a:ea typeface="Calibri" panose="020F0502020204030204" pitchFamily="34" charset="0"/>
              </a:rPr>
              <a:t>is that it often leaves the client with absolutely nothing .</a:t>
            </a:r>
            <a:endParaRPr lang="en-US" sz="3200" dirty="0"/>
          </a:p>
        </p:txBody>
      </p:sp>
    </p:spTree>
    <p:extLst>
      <p:ext uri="{BB962C8B-B14F-4D97-AF65-F5344CB8AC3E}">
        <p14:creationId xmlns:p14="http://schemas.microsoft.com/office/powerpoint/2010/main" val="380106730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E66CC011-B31A-41FB-A065-664A34D33ACB}"/>
              </a:ext>
            </a:extLst>
          </p:cNvPr>
          <p:cNvSpPr>
            <a:spLocks noGrp="1"/>
          </p:cNvSpPr>
          <p:nvPr>
            <p:ph idx="1"/>
          </p:nvPr>
        </p:nvSpPr>
        <p:spPr>
          <a:xfrm>
            <a:off x="424749" y="2743202"/>
            <a:ext cx="11412415" cy="2613019"/>
          </a:xfrm>
        </p:spPr>
        <p:txBody>
          <a:bodyPr>
            <a:normAutofit fontScale="92500" lnSpcReduction="10000"/>
          </a:bodyPr>
          <a:lstStyle/>
          <a:p>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The  second way of solving bankruptcy is filling a bankruptcy petition</a:t>
            </a:r>
            <a:endParaRPr lang="en-US" sz="2800" dirty="0">
              <a:effectLst/>
              <a:latin typeface="Times New Roman" panose="02020603050405020304" pitchFamily="18" charset="0"/>
              <a:ea typeface="Calibri" panose="020F0502020204030204" pitchFamily="34" charset="0"/>
              <a:cs typeface="Times New Roman" panose="02020603050405020304" pitchFamily="18" charset="0"/>
            </a:endParaRPr>
          </a:p>
          <a:p>
            <a:r>
              <a:rPr lang="en-US" sz="2800" dirty="0">
                <a:effectLst/>
                <a:latin typeface="Times New Roman" panose="02020603050405020304" pitchFamily="18" charset="0"/>
                <a:ea typeface="Calibri" panose="020F0502020204030204" pitchFamily="34" charset="0"/>
                <a:cs typeface="Times New Roman" panose="02020603050405020304" pitchFamily="18" charset="0"/>
              </a:rPr>
              <a:t> The </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bankruptcy </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petition </a:t>
            </a:r>
            <a:r>
              <a:rPr lang="en-US" sz="2800" dirty="0" smtClean="0">
                <a:latin typeface="Times New Roman" panose="02020603050405020304" pitchFamily="18" charset="0"/>
                <a:ea typeface="Calibri" panose="020F0502020204030204" pitchFamily="34" charset="0"/>
                <a:cs typeface="Times New Roman" panose="02020603050405020304" pitchFamily="18" charset="0"/>
              </a:rPr>
              <a:t>is filed in case one is unable </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clear his debts.</a:t>
            </a:r>
          </a:p>
          <a:p>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The advantage </a:t>
            </a:r>
            <a:r>
              <a:rPr lang="en-US" sz="2800" dirty="0">
                <a:effectLst/>
                <a:latin typeface="Times New Roman" panose="02020603050405020304" pitchFamily="18" charset="0"/>
                <a:ea typeface="Calibri" panose="020F0502020204030204" pitchFamily="34" charset="0"/>
                <a:cs typeface="Times New Roman" panose="02020603050405020304" pitchFamily="18" charset="0"/>
              </a:rPr>
              <a:t>of using this method are that the client is limited from incurring other liabilities</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a:t>
            </a:r>
          </a:p>
          <a:p>
            <a:r>
              <a:rPr lang="en-US" sz="2800" dirty="0" smtClean="0">
                <a:latin typeface="Times New Roman" panose="02020603050405020304" pitchFamily="18" charset="0"/>
                <a:ea typeface="Calibri" panose="020F0502020204030204" pitchFamily="34" charset="0"/>
                <a:cs typeface="Times New Roman" panose="02020603050405020304" pitchFamily="18" charset="0"/>
              </a:rPr>
              <a:t>The disadvantage of using this solution is that it limits firms from entering legal contracts </a:t>
            </a:r>
            <a:r>
              <a:rPr lang="en-US" sz="2800" dirty="0" smtClean="0">
                <a:effectLst/>
                <a:latin typeface="Times New Roman" panose="02020603050405020304" pitchFamily="18" charset="0"/>
                <a:ea typeface="Calibri" panose="020F0502020204030204" pitchFamily="34" charset="0"/>
                <a:cs typeface="Times New Roman" panose="02020603050405020304" pitchFamily="18" charset="0"/>
              </a:rPr>
              <a:t> </a:t>
            </a:r>
          </a:p>
          <a:p>
            <a:endParaRPr lang="en-US" sz="2800" dirty="0" smtClean="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830446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latin typeface="Times New Roman" pitchFamily="18" charset="0"/>
                <a:cs typeface="Times New Roman" pitchFamily="18" charset="0"/>
              </a:rPr>
              <a:t>Slashing down expenses</a:t>
            </a:r>
            <a:br>
              <a:rPr lang="en-US" dirty="0">
                <a:latin typeface="Times New Roman" pitchFamily="18" charset="0"/>
                <a:cs typeface="Times New Roman" pitchFamily="18" charset="0"/>
              </a:rPr>
            </a:br>
            <a:endParaRPr lang="en-US" dirty="0"/>
          </a:p>
        </p:txBody>
      </p:sp>
      <p:sp>
        <p:nvSpPr>
          <p:cNvPr id="3" name="Content Placeholder 2"/>
          <p:cNvSpPr>
            <a:spLocks noGrp="1"/>
          </p:cNvSpPr>
          <p:nvPr>
            <p:ph idx="1"/>
          </p:nvPr>
        </p:nvSpPr>
        <p:spPr/>
        <p:txBody>
          <a:bodyPr/>
          <a:lstStyle/>
          <a:p>
            <a:r>
              <a:rPr lang="en-US" dirty="0" smtClean="0">
                <a:latin typeface="Times New Roman" pitchFamily="18" charset="0"/>
                <a:cs typeface="Times New Roman" pitchFamily="18" charset="0"/>
              </a:rPr>
              <a:t>Slashing down expenses help in solving bankruptcy </a:t>
            </a:r>
          </a:p>
          <a:p>
            <a:r>
              <a:rPr lang="en-US" dirty="0" smtClean="0">
                <a:latin typeface="Times New Roman" pitchFamily="18" charset="0"/>
                <a:cs typeface="Times New Roman" pitchFamily="18" charset="0"/>
              </a:rPr>
              <a:t>Firms, businesses and individual  solve bankruptcy by focusing o paying down debts </a:t>
            </a:r>
          </a:p>
          <a:p>
            <a:r>
              <a:rPr lang="en-US" dirty="0" smtClean="0">
                <a:latin typeface="Times New Roman" pitchFamily="18" charset="0"/>
                <a:cs typeface="Times New Roman" pitchFamily="18" charset="0"/>
              </a:rPr>
              <a:t>The debt can be repaid if expenses are cut down</a:t>
            </a:r>
          </a:p>
          <a:p>
            <a:r>
              <a:rPr lang="en-US" dirty="0" smtClean="0">
                <a:latin typeface="Times New Roman" pitchFamily="18" charset="0"/>
                <a:cs typeface="Times New Roman" pitchFamily="18" charset="0"/>
              </a:rPr>
              <a:t>Businesses/individual solves the issue of bankruptcy bay monthly payment of debts</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64103091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Debt prioritization </a:t>
            </a:r>
            <a:endParaRPr lang="en-US" dirty="0"/>
          </a:p>
        </p:txBody>
      </p:sp>
      <p:sp>
        <p:nvSpPr>
          <p:cNvPr id="3" name="Content Placeholder 2"/>
          <p:cNvSpPr>
            <a:spLocks noGrp="1"/>
          </p:cNvSpPr>
          <p:nvPr>
            <p:ph idx="1"/>
          </p:nvPr>
        </p:nvSpPr>
        <p:spPr>
          <a:xfrm>
            <a:off x="1103312" y="2052918"/>
            <a:ext cx="8946541" cy="4102222"/>
          </a:xfrm>
        </p:spPr>
        <p:txBody>
          <a:bodyPr>
            <a:normAutofit fontScale="85000" lnSpcReduction="20000"/>
          </a:bodyPr>
          <a:lstStyle/>
          <a:p>
            <a:r>
              <a:rPr lang="en-US" dirty="0" smtClean="0"/>
              <a:t>Debts need to be prioritized</a:t>
            </a:r>
            <a:endParaRPr lang="en-US" dirty="0"/>
          </a:p>
          <a:p>
            <a:r>
              <a:rPr lang="en-US" dirty="0" smtClean="0"/>
              <a:t>The debts are prioritized according to their payment</a:t>
            </a:r>
          </a:p>
          <a:p>
            <a:r>
              <a:rPr lang="en-US" dirty="0" smtClean="0"/>
              <a:t>Budget o you debt should be paid </a:t>
            </a:r>
          </a:p>
          <a:p>
            <a:r>
              <a:rPr lang="en-US" dirty="0" smtClean="0"/>
              <a:t>Absolute necessities are first prioritized</a:t>
            </a:r>
          </a:p>
          <a:p>
            <a:r>
              <a:rPr lang="en-US" dirty="0" smtClean="0"/>
              <a:t>Advantage of this method is that, once debts are prioritized it is easy to plan of payment</a:t>
            </a:r>
          </a:p>
          <a:p>
            <a:r>
              <a:rPr lang="en-US" dirty="0" smtClean="0"/>
              <a:t>The disadvantage is that, mistakes made when prioritizing leads to failure in debts settlement</a:t>
            </a:r>
          </a:p>
          <a:p>
            <a:r>
              <a:rPr lang="en-US" dirty="0" smtClean="0"/>
              <a:t>In addition avoiding debt consolidation can help solve bankruptcy. </a:t>
            </a:r>
          </a:p>
          <a:p>
            <a:pPr marL="0" indent="0">
              <a:buNone/>
            </a:pPr>
            <a:r>
              <a:rPr lang="en-US" dirty="0" smtClean="0"/>
              <a:t>The advantage of this approach is that it is easy to fix debts since collateral can used as security.</a:t>
            </a:r>
          </a:p>
          <a:p>
            <a:pPr marL="0" indent="0">
              <a:buNone/>
            </a:pPr>
            <a:r>
              <a:rPr lang="en-US" dirty="0" smtClean="0"/>
              <a:t>However, this can also have a disadvantage in that personal property like house is taken to repay debts if the debtor has not met the obligatio</a:t>
            </a:r>
            <a:r>
              <a:rPr lang="en-US" dirty="0"/>
              <a:t>n</a:t>
            </a:r>
            <a:r>
              <a:rPr lang="en-US" dirty="0" smtClean="0"/>
              <a:t> of making payment </a:t>
            </a:r>
            <a:endParaRPr lang="en-US" dirty="0"/>
          </a:p>
          <a:p>
            <a:endParaRPr lang="en-US" dirty="0"/>
          </a:p>
        </p:txBody>
      </p:sp>
    </p:spTree>
    <p:extLst>
      <p:ext uri="{BB962C8B-B14F-4D97-AF65-F5344CB8AC3E}">
        <p14:creationId xmlns:p14="http://schemas.microsoft.com/office/powerpoint/2010/main" val="208106449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63325">
              <a:srgbClr val="6A0040"/>
            </a:gs>
            <a:gs pos="0">
              <a:srgbClr val="000000">
                <a:lumMod val="27000"/>
                <a:lumOff val="73000"/>
              </a:srgbClr>
            </a:gs>
            <a:gs pos="20000">
              <a:srgbClr val="000040"/>
            </a:gs>
            <a:gs pos="50000">
              <a:srgbClr val="400040"/>
            </a:gs>
            <a:gs pos="75000">
              <a:srgbClr val="8F0040"/>
            </a:gs>
            <a:gs pos="89999">
              <a:srgbClr val="F27300"/>
            </a:gs>
            <a:gs pos="100000">
              <a:srgbClr val="FFBF00"/>
            </a:gs>
          </a:gsLst>
          <a:lin ang="5400000" scaled="0"/>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C6FD874-EC36-48D8-B730-3F27B73CE3FD}"/>
              </a:ext>
            </a:extLst>
          </p:cNvPr>
          <p:cNvSpPr>
            <a:spLocks noGrp="1"/>
          </p:cNvSpPr>
          <p:nvPr>
            <p:ph type="title"/>
          </p:nvPr>
        </p:nvSpPr>
        <p:spPr>
          <a:xfrm>
            <a:off x="2593075" y="955344"/>
            <a:ext cx="7765576" cy="1856096"/>
          </a:xfrm>
        </p:spPr>
        <p:txBody>
          <a:bodyPr>
            <a:normAutofit fontScale="90000"/>
          </a:bodyPr>
          <a:lstStyle/>
          <a:p>
            <a:pPr marL="0" marR="0">
              <a:lnSpc>
                <a:spcPct val="200000"/>
              </a:lnSpc>
              <a:spcBef>
                <a:spcPts val="0"/>
              </a:spcBef>
              <a:spcAft>
                <a:spcPts val="800"/>
              </a:spcAft>
            </a:pPr>
            <a:r>
              <a:rPr lang="en-US" dirty="0">
                <a:effectLst/>
                <a:latin typeface="Times New Roman" panose="02020603050405020304" pitchFamily="18" charset="0"/>
                <a:ea typeface="Calibri" panose="020F0502020204030204" pitchFamily="34" charset="0"/>
                <a:cs typeface="Times New Roman" panose="02020603050405020304" pitchFamily="18" charset="0"/>
              </a:rPr>
              <a:t/>
            </a:r>
            <a:br>
              <a:rPr lang="en-US" dirty="0">
                <a:effectLst/>
                <a:latin typeface="Times New Roman" panose="02020603050405020304" pitchFamily="18" charset="0"/>
                <a:ea typeface="Calibri" panose="020F0502020204030204" pitchFamily="34" charset="0"/>
                <a:cs typeface="Times New Roman" panose="02020603050405020304" pitchFamily="18" charset="0"/>
              </a:rPr>
            </a:br>
            <a:r>
              <a:rPr lang="en-US" dirty="0">
                <a:effectLst/>
                <a:latin typeface="Times New Roman" panose="02020603050405020304" pitchFamily="18" charset="0"/>
                <a:ea typeface="Calibri" panose="020F0502020204030204" pitchFamily="34" charset="0"/>
                <a:cs typeface="Times New Roman" panose="02020603050405020304" pitchFamily="18" charset="0"/>
              </a:rPr>
              <a:t/>
            </a:r>
            <a:br>
              <a:rPr lang="en-US" dirty="0">
                <a:effectLst/>
                <a:latin typeface="Times New Roman" panose="02020603050405020304" pitchFamily="18" charset="0"/>
                <a:ea typeface="Calibri" panose="020F0502020204030204" pitchFamily="34" charset="0"/>
                <a:cs typeface="Times New Roman" panose="02020603050405020304" pitchFamily="18" charset="0"/>
              </a:rPr>
            </a:br>
            <a:r>
              <a:rPr lang="en-US" dirty="0">
                <a:effectLst/>
                <a:latin typeface="Times New Roman" panose="02020603050405020304" pitchFamily="18" charset="0"/>
                <a:ea typeface="Calibri" panose="020F0502020204030204" pitchFamily="34" charset="0"/>
                <a:cs typeface="Times New Roman" panose="02020603050405020304" pitchFamily="18" charset="0"/>
              </a:rPr>
              <a:t/>
            </a:r>
            <a:br>
              <a:rPr lang="en-US" dirty="0">
                <a:effectLst/>
                <a:latin typeface="Times New Roman" panose="02020603050405020304" pitchFamily="18" charset="0"/>
                <a:ea typeface="Calibri" panose="020F0502020204030204" pitchFamily="34" charset="0"/>
                <a:cs typeface="Times New Roman" panose="02020603050405020304" pitchFamily="18" charset="0"/>
              </a:rPr>
            </a:br>
            <a:r>
              <a:rPr lang="en-US" dirty="0">
                <a:effectLst/>
                <a:latin typeface="Times New Roman" panose="02020603050405020304" pitchFamily="18" charset="0"/>
                <a:ea typeface="Calibri" panose="020F0502020204030204" pitchFamily="34" charset="0"/>
                <a:cs typeface="Times New Roman" panose="02020603050405020304" pitchFamily="18" charset="0"/>
              </a:rPr>
              <a:t/>
            </a:r>
            <a:br>
              <a:rPr lang="en-US" dirty="0">
                <a:effectLst/>
                <a:latin typeface="Times New Roman" panose="02020603050405020304" pitchFamily="18" charset="0"/>
                <a:ea typeface="Calibri" panose="020F0502020204030204" pitchFamily="34" charset="0"/>
                <a:cs typeface="Times New Roman" panose="02020603050405020304" pitchFamily="18" charset="0"/>
              </a:rPr>
            </a:br>
            <a:r>
              <a:rPr lang="en-US" dirty="0">
                <a:effectLst/>
                <a:latin typeface="Times New Roman" panose="02020603050405020304" pitchFamily="18" charset="0"/>
                <a:ea typeface="Calibri" panose="020F0502020204030204" pitchFamily="34" charset="0"/>
                <a:cs typeface="Times New Roman" panose="02020603050405020304" pitchFamily="18" charset="0"/>
              </a:rPr>
              <a:t/>
            </a:r>
            <a:br>
              <a:rPr lang="en-US" dirty="0">
                <a:effectLst/>
                <a:latin typeface="Times New Roman" panose="02020603050405020304" pitchFamily="18" charset="0"/>
                <a:ea typeface="Calibri" panose="020F0502020204030204" pitchFamily="34" charset="0"/>
                <a:cs typeface="Times New Roman" panose="02020603050405020304" pitchFamily="18" charset="0"/>
              </a:rPr>
            </a:br>
            <a:r>
              <a:rPr lang="en-US" dirty="0">
                <a:effectLst/>
                <a:latin typeface="Times New Roman" panose="02020603050405020304" pitchFamily="18" charset="0"/>
                <a:ea typeface="Calibri" panose="020F0502020204030204" pitchFamily="34" charset="0"/>
                <a:cs typeface="Times New Roman" panose="02020603050405020304" pitchFamily="18" charset="0"/>
              </a:rPr>
              <a:t/>
            </a:r>
            <a:br>
              <a:rPr lang="en-US" dirty="0">
                <a:effectLst/>
                <a:latin typeface="Times New Roman" panose="02020603050405020304" pitchFamily="18" charset="0"/>
                <a:ea typeface="Calibri" panose="020F0502020204030204" pitchFamily="34" charset="0"/>
                <a:cs typeface="Times New Roman" panose="02020603050405020304" pitchFamily="18" charset="0"/>
              </a:rPr>
            </a:br>
            <a:r>
              <a:rPr lang="en-US" dirty="0">
                <a:effectLst/>
                <a:latin typeface="Times New Roman" panose="02020603050405020304" pitchFamily="18" charset="0"/>
                <a:ea typeface="Calibri" panose="020F0502020204030204" pitchFamily="34" charset="0"/>
                <a:cs typeface="Times New Roman" panose="02020603050405020304" pitchFamily="18" charset="0"/>
              </a:rPr>
              <a:t/>
            </a:r>
            <a:br>
              <a:rPr lang="en-US" dirty="0">
                <a:effectLst/>
                <a:latin typeface="Times New Roman" panose="02020603050405020304" pitchFamily="18" charset="0"/>
                <a:ea typeface="Calibri" panose="020F0502020204030204" pitchFamily="34" charset="0"/>
                <a:cs typeface="Times New Roman" panose="02020603050405020304" pitchFamily="18" charset="0"/>
              </a:rPr>
            </a:br>
            <a:r>
              <a:rPr lang="en-US" dirty="0">
                <a:effectLst/>
                <a:latin typeface="Times New Roman" panose="02020603050405020304" pitchFamily="18" charset="0"/>
                <a:ea typeface="Calibri" panose="020F0502020204030204" pitchFamily="34" charset="0"/>
                <a:cs typeface="Times New Roman" panose="02020603050405020304" pitchFamily="18" charset="0"/>
              </a:rPr>
              <a:t/>
            </a:r>
            <a:br>
              <a:rPr lang="en-US" dirty="0">
                <a:effectLst/>
                <a:latin typeface="Times New Roman" panose="02020603050405020304" pitchFamily="18" charset="0"/>
                <a:ea typeface="Calibri" panose="020F0502020204030204" pitchFamily="34" charset="0"/>
                <a:cs typeface="Times New Roman" panose="02020603050405020304" pitchFamily="18" charset="0"/>
              </a:rPr>
            </a:br>
            <a:r>
              <a:rPr lang="en-US" dirty="0">
                <a:effectLst/>
                <a:latin typeface="Times New Roman" panose="02020603050405020304" pitchFamily="18" charset="0"/>
                <a:ea typeface="Calibri" panose="020F0502020204030204" pitchFamily="34" charset="0"/>
                <a:cs typeface="Times New Roman" panose="02020603050405020304" pitchFamily="18" charset="0"/>
              </a:rPr>
              <a:t>How to file a bankruptcy petition</a:t>
            </a:r>
            <a:br>
              <a:rPr lang="en-US" dirty="0">
                <a:effectLst/>
                <a:latin typeface="Times New Roman" panose="02020603050405020304" pitchFamily="18"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xmlns="" id="{9B65F1EB-E8B5-4533-BD65-094F974EF940}"/>
              </a:ext>
            </a:extLst>
          </p:cNvPr>
          <p:cNvSpPr>
            <a:spLocks noGrp="1"/>
          </p:cNvSpPr>
          <p:nvPr>
            <p:ph idx="1"/>
          </p:nvPr>
        </p:nvSpPr>
        <p:spPr>
          <a:xfrm>
            <a:off x="232277" y="2787031"/>
            <a:ext cx="11409264" cy="3026916"/>
          </a:xfrm>
        </p:spPr>
        <p:txBody>
          <a:bodyPr>
            <a:normAutofit/>
          </a:bodyPr>
          <a:lstStyle/>
          <a:p>
            <a:r>
              <a:rPr lang="en-US" sz="2400" dirty="0" smtClean="0">
                <a:latin typeface="Times New Roman" panose="02020603050405020304" pitchFamily="18" charset="0"/>
                <a:ea typeface="Calibri" panose="020F0502020204030204" pitchFamily="34" charset="0"/>
                <a:cs typeface="Times New Roman" panose="02020603050405020304" pitchFamily="18" charset="0"/>
              </a:rPr>
              <a:t>It needs </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detailed </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analysis </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of who is owed to creditors</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a:t>
            </a:r>
          </a:p>
          <a:p>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It requires the determination of the </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property </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exempted </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from the collection during liquidation of </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property</a:t>
            </a:r>
            <a:endParaRPr lang="en-US" sz="2400" dirty="0">
              <a:solidFill>
                <a:srgbClr val="222222"/>
              </a:solidFill>
              <a:latin typeface="Times New Roman" panose="02020603050405020304" pitchFamily="18" charset="0"/>
              <a:ea typeface="Calibri" panose="020F0502020204030204" pitchFamily="34" charset="0"/>
              <a:cs typeface="Arial" panose="020B0604020202020204" pitchFamily="34" charset="0"/>
            </a:endParaRPr>
          </a:p>
          <a:p>
            <a:r>
              <a:rPr lang="en-US" sz="2400" dirty="0" smtClean="0">
                <a:latin typeface="Times New Roman" panose="02020603050405020304" pitchFamily="18" charset="0"/>
                <a:ea typeface="Calibri" panose="020F0502020204030204" pitchFamily="34" charset="0"/>
                <a:cs typeface="Times New Roman" panose="02020603050405020304" pitchFamily="18" charset="0"/>
              </a:rPr>
              <a:t>The e</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ligibility  </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to file for bankruptcy </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is considered </a:t>
            </a:r>
          </a:p>
          <a:p>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Reaffirms  </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creditors </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secured </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and filling the bankruptcy document. </a:t>
            </a:r>
          </a:p>
          <a:p>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Advising client on </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how to manage </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credit.</a:t>
            </a:r>
          </a:p>
          <a:p>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Filing bankruptcy </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document and </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payment of  </a:t>
            </a:r>
            <a:r>
              <a:rPr lang="en-US" sz="2400" dirty="0">
                <a:effectLst/>
                <a:latin typeface="Times New Roman" panose="02020603050405020304" pitchFamily="18" charset="0"/>
                <a:ea typeface="Calibri" panose="020F0502020204030204" pitchFamily="34" charset="0"/>
                <a:cs typeface="Times New Roman" panose="02020603050405020304" pitchFamily="18" charset="0"/>
              </a:rPr>
              <a:t>legal fee</a:t>
            </a:r>
            <a:r>
              <a:rPr lang="en-US" sz="2400" dirty="0" smtClean="0">
                <a:effectLst/>
                <a:latin typeface="Times New Roman" panose="02020603050405020304" pitchFamily="18" charset="0"/>
                <a:ea typeface="Calibri" panose="020F0502020204030204" pitchFamily="34" charset="0"/>
                <a:cs typeface="Times New Roman" panose="02020603050405020304" pitchFamily="18" charset="0"/>
              </a:rPr>
              <a:t>.</a:t>
            </a:r>
            <a:endParaRPr lang="en-US" sz="2400" dirty="0">
              <a:effectLst/>
              <a:latin typeface="Times New Roman" panose="02020603050405020304" pitchFamily="18"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5299633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bg>
      <p:bgPr>
        <a:gradFill flip="none" rotWithShape="1">
          <a:gsLst>
            <a:gs pos="0">
              <a:srgbClr val="FFFFFF"/>
            </a:gs>
            <a:gs pos="7001">
              <a:srgbClr val="E6E6E6"/>
            </a:gs>
            <a:gs pos="32001">
              <a:srgbClr val="7D8496"/>
            </a:gs>
            <a:gs pos="47000">
              <a:srgbClr val="E6E6E6"/>
            </a:gs>
            <a:gs pos="85001">
              <a:srgbClr val="7D8496"/>
            </a:gs>
            <a:gs pos="100000">
              <a:srgbClr val="E6E6E6"/>
            </a:gs>
          </a:gsLst>
          <a:lin ang="5400000" scaled="0"/>
          <a:tileRect/>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C1DF966-2189-4003-B10A-5A6E18F7F586}"/>
              </a:ext>
            </a:extLst>
          </p:cNvPr>
          <p:cNvSpPr>
            <a:spLocks noGrp="1"/>
          </p:cNvSpPr>
          <p:nvPr>
            <p:ph type="title"/>
          </p:nvPr>
        </p:nvSpPr>
        <p:spPr>
          <a:xfrm>
            <a:off x="193435" y="365129"/>
            <a:ext cx="11641015" cy="1325563"/>
          </a:xfrm>
        </p:spPr>
        <p:txBody>
          <a:bodyPr>
            <a:normAutofit fontScale="90000"/>
          </a:bodyPr>
          <a:lstStyle/>
          <a:p>
            <a:pPr marL="0" marR="0" algn="ctr">
              <a:lnSpc>
                <a:spcPct val="200000"/>
              </a:lnSpc>
              <a:spcBef>
                <a:spcPts val="0"/>
              </a:spcBef>
              <a:spcAft>
                <a:spcPts val="800"/>
              </a:spcAft>
            </a:pPr>
            <a:r>
              <a:rPr lang="en-US" sz="4400" b="1" dirty="0">
                <a:effectLst/>
                <a:latin typeface="Times New Roman" panose="02020603050405020304" pitchFamily="18" charset="0"/>
                <a:ea typeface="Calibri" panose="020F0502020204030204" pitchFamily="34" charset="0"/>
                <a:cs typeface="Times New Roman" panose="02020603050405020304" pitchFamily="18" charset="0"/>
              </a:rPr>
              <a:t>References</a:t>
            </a:r>
            <a:r>
              <a:rPr lang="en-US" sz="4400" dirty="0">
                <a:effectLst/>
                <a:latin typeface="Times New Roman" panose="02020603050405020304" pitchFamily="18" charset="0"/>
                <a:ea typeface="Calibri" panose="020F0502020204030204" pitchFamily="34" charset="0"/>
                <a:cs typeface="Times New Roman" panose="02020603050405020304" pitchFamily="18" charset="0"/>
              </a:rPr>
              <a:t/>
            </a:r>
            <a:br>
              <a:rPr lang="en-US" sz="4400" dirty="0">
                <a:effectLst/>
                <a:latin typeface="Times New Roman" panose="02020603050405020304" pitchFamily="18" charset="0"/>
                <a:ea typeface="Calibri" panose="020F0502020204030204" pitchFamily="34" charset="0"/>
                <a:cs typeface="Times New Roman" panose="02020603050405020304" pitchFamily="18" charset="0"/>
              </a:rPr>
            </a:br>
            <a:endParaRPr lang="en-US" dirty="0"/>
          </a:p>
        </p:txBody>
      </p:sp>
      <p:sp>
        <p:nvSpPr>
          <p:cNvPr id="3" name="Content Placeholder 2">
            <a:extLst>
              <a:ext uri="{FF2B5EF4-FFF2-40B4-BE49-F238E27FC236}">
                <a16:creationId xmlns:a16="http://schemas.microsoft.com/office/drawing/2014/main" xmlns="" id="{4EA3FE4A-FA1F-4DBF-A84A-DFCAF1512313}"/>
              </a:ext>
            </a:extLst>
          </p:cNvPr>
          <p:cNvSpPr>
            <a:spLocks noGrp="1"/>
          </p:cNvSpPr>
          <p:nvPr>
            <p:ph idx="1"/>
          </p:nvPr>
        </p:nvSpPr>
        <p:spPr>
          <a:xfrm>
            <a:off x="193435" y="1825625"/>
            <a:ext cx="11641015" cy="4667250"/>
          </a:xfrm>
        </p:spPr>
        <p:txBody>
          <a:bodyPr>
            <a:noAutofit/>
          </a:bodyPr>
          <a:lstStyle/>
          <a:p>
            <a:pPr marL="457200" marR="0" indent="-457200">
              <a:lnSpc>
                <a:spcPct val="200000"/>
              </a:lnSpc>
              <a:spcBef>
                <a:spcPts val="0"/>
              </a:spcBef>
              <a:spcAft>
                <a:spcPts val="800"/>
              </a:spcAft>
            </a:pPr>
            <a:r>
              <a:rPr lang="en-US" sz="2000" dirty="0" err="1">
                <a:solidFill>
                  <a:srgbClr val="222222"/>
                </a:solidFill>
                <a:effectLst/>
                <a:latin typeface="Times New Roman" panose="02020603050405020304" pitchFamily="18" charset="0"/>
                <a:ea typeface="Calibri" panose="020F0502020204030204" pitchFamily="34" charset="0"/>
                <a:cs typeface="Arial" panose="020B0604020202020204" pitchFamily="34" charset="0"/>
              </a:rPr>
              <a:t>Cerqueiro</a:t>
            </a:r>
            <a:r>
              <a:rPr lang="en-US" sz="2000" dirty="0">
                <a:solidFill>
                  <a:srgbClr val="222222"/>
                </a:solidFill>
                <a:effectLst/>
                <a:latin typeface="Times New Roman" panose="02020603050405020304" pitchFamily="18" charset="0"/>
                <a:ea typeface="Calibri" panose="020F0502020204030204" pitchFamily="34" charset="0"/>
                <a:cs typeface="Arial" panose="020B0604020202020204" pitchFamily="34" charset="0"/>
              </a:rPr>
              <a:t>, G., &amp; </a:t>
            </a:r>
            <a:r>
              <a:rPr lang="en-US" sz="2000" dirty="0" err="1">
                <a:solidFill>
                  <a:srgbClr val="222222"/>
                </a:solidFill>
                <a:effectLst/>
                <a:latin typeface="Times New Roman" panose="02020603050405020304" pitchFamily="18" charset="0"/>
                <a:ea typeface="Calibri" panose="020F0502020204030204" pitchFamily="34" charset="0"/>
                <a:cs typeface="Arial" panose="020B0604020202020204" pitchFamily="34" charset="0"/>
              </a:rPr>
              <a:t>Penas</a:t>
            </a:r>
            <a:r>
              <a:rPr lang="en-US" sz="2000" dirty="0">
                <a:solidFill>
                  <a:srgbClr val="222222"/>
                </a:solidFill>
                <a:effectLst/>
                <a:latin typeface="Times New Roman" panose="02020603050405020304" pitchFamily="18" charset="0"/>
                <a:ea typeface="Calibri" panose="020F0502020204030204" pitchFamily="34" charset="0"/>
                <a:cs typeface="Arial" panose="020B0604020202020204" pitchFamily="34" charset="0"/>
              </a:rPr>
              <a:t>, M. F. (2017). How does personal bankruptcy law affect startups?. </a:t>
            </a:r>
            <a:r>
              <a:rPr lang="en-US" sz="2000" i="1" dirty="0">
                <a:solidFill>
                  <a:srgbClr val="222222"/>
                </a:solidFill>
                <a:effectLst/>
                <a:latin typeface="Times New Roman" panose="02020603050405020304" pitchFamily="18" charset="0"/>
                <a:ea typeface="Calibri" panose="020F0502020204030204" pitchFamily="34" charset="0"/>
                <a:cs typeface="Arial" panose="020B0604020202020204" pitchFamily="34" charset="0"/>
              </a:rPr>
              <a:t>The Review of Financial Studies</a:t>
            </a:r>
            <a:r>
              <a:rPr lang="en-US" sz="2000" dirty="0">
                <a:solidFill>
                  <a:srgbClr val="222222"/>
                </a:solidFill>
                <a:effectLst/>
                <a:latin typeface="Times New Roman" panose="02020603050405020304" pitchFamily="18" charset="0"/>
                <a:ea typeface="Calibri" panose="020F0502020204030204" pitchFamily="34" charset="0"/>
                <a:cs typeface="Arial" panose="020B0604020202020204" pitchFamily="34" charset="0"/>
              </a:rPr>
              <a:t>, </a:t>
            </a:r>
            <a:r>
              <a:rPr lang="en-US" sz="2000" i="1" dirty="0">
                <a:solidFill>
                  <a:srgbClr val="222222"/>
                </a:solidFill>
                <a:effectLst/>
                <a:latin typeface="Times New Roman" panose="02020603050405020304" pitchFamily="18" charset="0"/>
                <a:ea typeface="Calibri" panose="020F0502020204030204" pitchFamily="34" charset="0"/>
                <a:cs typeface="Arial" panose="020B0604020202020204" pitchFamily="34" charset="0"/>
              </a:rPr>
              <a:t>30</a:t>
            </a:r>
            <a:r>
              <a:rPr lang="en-US" sz="2000" dirty="0">
                <a:solidFill>
                  <a:srgbClr val="222222"/>
                </a:solidFill>
                <a:effectLst/>
                <a:latin typeface="Times New Roman" panose="02020603050405020304" pitchFamily="18" charset="0"/>
                <a:ea typeface="Calibri" panose="020F0502020204030204" pitchFamily="34" charset="0"/>
                <a:cs typeface="Arial" panose="020B0604020202020204" pitchFamily="34" charset="0"/>
              </a:rPr>
              <a:t>(7), 2523-2554.</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indent="-457200">
              <a:lnSpc>
                <a:spcPct val="200000"/>
              </a:lnSpc>
              <a:spcBef>
                <a:spcPts val="0"/>
              </a:spcBef>
              <a:spcAft>
                <a:spcPts val="800"/>
              </a:spcAft>
            </a:pPr>
            <a:r>
              <a:rPr lang="en-US" sz="2000" dirty="0">
                <a:solidFill>
                  <a:srgbClr val="222222"/>
                </a:solidFill>
                <a:effectLst/>
                <a:latin typeface="Times New Roman" panose="02020603050405020304" pitchFamily="18" charset="0"/>
                <a:ea typeface="Calibri" panose="020F0502020204030204" pitchFamily="34" charset="0"/>
                <a:cs typeface="Arial" panose="020B0604020202020204" pitchFamily="34" charset="0"/>
              </a:rPr>
              <a:t>Chen, D., &amp; Zhao, J. (2017). The impact of personal bankruptcy on labor supply decisions. </a:t>
            </a:r>
            <a:r>
              <a:rPr lang="en-US" sz="2000" i="1" dirty="0">
                <a:solidFill>
                  <a:srgbClr val="222222"/>
                </a:solidFill>
                <a:effectLst/>
                <a:latin typeface="Times New Roman" panose="02020603050405020304" pitchFamily="18" charset="0"/>
                <a:ea typeface="Calibri" panose="020F0502020204030204" pitchFamily="34" charset="0"/>
                <a:cs typeface="Arial" panose="020B0604020202020204" pitchFamily="34" charset="0"/>
              </a:rPr>
              <a:t>Review of Economic Dynamics</a:t>
            </a:r>
            <a:r>
              <a:rPr lang="en-US" sz="2000" dirty="0">
                <a:solidFill>
                  <a:srgbClr val="222222"/>
                </a:solidFill>
                <a:effectLst/>
                <a:latin typeface="Times New Roman" panose="02020603050405020304" pitchFamily="18" charset="0"/>
                <a:ea typeface="Calibri" panose="020F0502020204030204" pitchFamily="34" charset="0"/>
                <a:cs typeface="Arial" panose="020B0604020202020204" pitchFamily="34" charset="0"/>
              </a:rPr>
              <a:t>, </a:t>
            </a:r>
            <a:r>
              <a:rPr lang="en-US" sz="2000" i="1" dirty="0">
                <a:solidFill>
                  <a:srgbClr val="222222"/>
                </a:solidFill>
                <a:effectLst/>
                <a:latin typeface="Times New Roman" panose="02020603050405020304" pitchFamily="18" charset="0"/>
                <a:ea typeface="Calibri" panose="020F0502020204030204" pitchFamily="34" charset="0"/>
                <a:cs typeface="Arial" panose="020B0604020202020204" pitchFamily="34" charset="0"/>
              </a:rPr>
              <a:t>26</a:t>
            </a:r>
            <a:r>
              <a:rPr lang="en-US" sz="2000" dirty="0">
                <a:solidFill>
                  <a:srgbClr val="222222"/>
                </a:solidFill>
                <a:effectLst/>
                <a:latin typeface="Times New Roman" panose="02020603050405020304" pitchFamily="18" charset="0"/>
                <a:ea typeface="Calibri" panose="020F0502020204030204" pitchFamily="34" charset="0"/>
                <a:cs typeface="Arial" panose="020B0604020202020204" pitchFamily="34" charset="0"/>
              </a:rPr>
              <a:t>, 40-61.</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p>
            <a:pPr marL="457200" marR="0" indent="-457200">
              <a:lnSpc>
                <a:spcPct val="200000"/>
              </a:lnSpc>
              <a:spcBef>
                <a:spcPts val="0"/>
              </a:spcBef>
              <a:spcAft>
                <a:spcPts val="800"/>
              </a:spcAft>
            </a:pPr>
            <a:r>
              <a:rPr lang="en-US" sz="2000" dirty="0">
                <a:solidFill>
                  <a:srgbClr val="222222"/>
                </a:solidFill>
                <a:effectLst/>
                <a:latin typeface="Times New Roman" panose="02020603050405020304" pitchFamily="18" charset="0"/>
                <a:ea typeface="Calibri" panose="020F0502020204030204" pitchFamily="34" charset="0"/>
                <a:cs typeface="Arial" panose="020B0604020202020204" pitchFamily="34" charset="0"/>
              </a:rPr>
              <a:t>Severino, F., &amp; Brown, M. (2017). Personal bankruptcy protection and household debt. </a:t>
            </a:r>
            <a:r>
              <a:rPr lang="en-US" sz="2000" i="1" dirty="0">
                <a:solidFill>
                  <a:srgbClr val="222222"/>
                </a:solidFill>
                <a:effectLst/>
                <a:latin typeface="Times New Roman" panose="02020603050405020304" pitchFamily="18" charset="0"/>
                <a:ea typeface="Calibri" panose="020F0502020204030204" pitchFamily="34" charset="0"/>
                <a:cs typeface="Arial" panose="020B0604020202020204" pitchFamily="34" charset="0"/>
              </a:rPr>
              <a:t>Available at SSRN 2447687</a:t>
            </a:r>
            <a:r>
              <a:rPr lang="en-US" sz="2000" dirty="0">
                <a:solidFill>
                  <a:srgbClr val="222222"/>
                </a:solidFill>
                <a:effectLst/>
                <a:latin typeface="Times New Roman" panose="02020603050405020304" pitchFamily="18" charset="0"/>
                <a:ea typeface="Calibri" panose="020F0502020204030204" pitchFamily="34" charset="0"/>
                <a:cs typeface="Arial" panose="020B0604020202020204" pitchFamily="34" charset="0"/>
              </a:rPr>
              <a:t>.</a:t>
            </a:r>
            <a:endParaRPr lang="en-US" sz="2000" dirty="0">
              <a:effectLst/>
              <a:latin typeface="Times New Roman" panose="02020603050405020304" pitchFamily="18" charset="0"/>
              <a:ea typeface="Calibri" panose="020F0502020204030204" pitchFamily="34" charset="0"/>
              <a:cs typeface="Times New Roman" panose="02020603050405020304" pitchFamily="18" charset="0"/>
            </a:endParaRPr>
          </a:p>
          <a:p>
            <a:r>
              <a:rPr lang="en-US" sz="2000" dirty="0">
                <a:solidFill>
                  <a:srgbClr val="222222"/>
                </a:solidFill>
                <a:effectLst/>
                <a:latin typeface="Times New Roman" panose="02020603050405020304" pitchFamily="18" charset="0"/>
                <a:ea typeface="Calibri" panose="020F0502020204030204" pitchFamily="34" charset="0"/>
                <a:cs typeface="Arial" panose="020B0604020202020204" pitchFamily="34" charset="0"/>
              </a:rPr>
              <a:t>Skiba, P. M., &amp; </a:t>
            </a:r>
            <a:r>
              <a:rPr lang="en-US" sz="2000" dirty="0" err="1">
                <a:solidFill>
                  <a:srgbClr val="222222"/>
                </a:solidFill>
                <a:effectLst/>
                <a:latin typeface="Times New Roman" panose="02020603050405020304" pitchFamily="18" charset="0"/>
                <a:ea typeface="Calibri" panose="020F0502020204030204" pitchFamily="34" charset="0"/>
                <a:cs typeface="Arial" panose="020B0604020202020204" pitchFamily="34" charset="0"/>
              </a:rPr>
              <a:t>Tobacman</a:t>
            </a:r>
            <a:r>
              <a:rPr lang="en-US" sz="2000" dirty="0">
                <a:solidFill>
                  <a:srgbClr val="222222"/>
                </a:solidFill>
                <a:effectLst/>
                <a:latin typeface="Times New Roman" panose="02020603050405020304" pitchFamily="18" charset="0"/>
                <a:ea typeface="Calibri" panose="020F0502020204030204" pitchFamily="34" charset="0"/>
                <a:cs typeface="Arial" panose="020B0604020202020204" pitchFamily="34" charset="0"/>
              </a:rPr>
              <a:t>, J. (2019). Do payday loans cause bankruptcy?. </a:t>
            </a:r>
            <a:r>
              <a:rPr lang="en-US" sz="2000" i="1" dirty="0">
                <a:solidFill>
                  <a:srgbClr val="222222"/>
                </a:solidFill>
                <a:effectLst/>
                <a:latin typeface="Times New Roman" panose="02020603050405020304" pitchFamily="18" charset="0"/>
                <a:ea typeface="Calibri" panose="020F0502020204030204" pitchFamily="34" charset="0"/>
                <a:cs typeface="Arial" panose="020B0604020202020204" pitchFamily="34" charset="0"/>
              </a:rPr>
              <a:t>The Journal of Law and Economics</a:t>
            </a:r>
            <a:r>
              <a:rPr lang="en-US" sz="2000" dirty="0">
                <a:solidFill>
                  <a:srgbClr val="222222"/>
                </a:solidFill>
                <a:effectLst/>
                <a:latin typeface="Times New Roman" panose="02020603050405020304" pitchFamily="18" charset="0"/>
                <a:ea typeface="Calibri" panose="020F0502020204030204" pitchFamily="34" charset="0"/>
                <a:cs typeface="Arial" panose="020B0604020202020204" pitchFamily="34" charset="0"/>
              </a:rPr>
              <a:t>, </a:t>
            </a:r>
            <a:r>
              <a:rPr lang="en-US" sz="2000" i="1" dirty="0">
                <a:solidFill>
                  <a:srgbClr val="222222"/>
                </a:solidFill>
                <a:effectLst/>
                <a:latin typeface="Times New Roman" panose="02020603050405020304" pitchFamily="18" charset="0"/>
                <a:ea typeface="Calibri" panose="020F0502020204030204" pitchFamily="34" charset="0"/>
                <a:cs typeface="Arial" panose="020B0604020202020204" pitchFamily="34" charset="0"/>
              </a:rPr>
              <a:t>62</a:t>
            </a:r>
            <a:r>
              <a:rPr lang="en-US" sz="2000" dirty="0">
                <a:solidFill>
                  <a:srgbClr val="222222"/>
                </a:solidFill>
                <a:effectLst/>
                <a:latin typeface="Times New Roman" panose="02020603050405020304" pitchFamily="18" charset="0"/>
                <a:ea typeface="Calibri" panose="020F0502020204030204" pitchFamily="34" charset="0"/>
                <a:cs typeface="Arial" panose="020B0604020202020204" pitchFamily="34" charset="0"/>
              </a:rPr>
              <a:t>(3), 485-519.</a:t>
            </a:r>
            <a:endParaRPr lang="en-US" sz="2000" dirty="0"/>
          </a:p>
        </p:txBody>
      </p:sp>
    </p:spTree>
    <p:extLst>
      <p:ext uri="{BB962C8B-B14F-4D97-AF65-F5344CB8AC3E}">
        <p14:creationId xmlns:p14="http://schemas.microsoft.com/office/powerpoint/2010/main" val="233159455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ustin">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Austin</Template>
  <TotalTime>1066</TotalTime>
  <Words>1442</Words>
  <Application>Microsoft Office PowerPoint</Application>
  <PresentationFormat>Custom</PresentationFormat>
  <Paragraphs>73</Paragraphs>
  <Slides>9</Slides>
  <Notes>7</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Austin</vt:lpstr>
      <vt:lpstr>PowerPoint Presentation</vt:lpstr>
      <vt:lpstr>Bankruptcy </vt:lpstr>
      <vt:lpstr>How to solve bankruptcy issues. </vt:lpstr>
      <vt:lpstr>PowerPoint Presentation</vt:lpstr>
      <vt:lpstr>PowerPoint Presentation</vt:lpstr>
      <vt:lpstr>Slashing down expenses </vt:lpstr>
      <vt:lpstr>Debt prioritization </vt:lpstr>
      <vt:lpstr>        How to file a bankruptcy petition </vt:lpstr>
      <vt:lpstr>References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simo</dc:creator>
  <cp:lastModifiedBy>user 1</cp:lastModifiedBy>
  <cp:revision>37</cp:revision>
  <dcterms:created xsi:type="dcterms:W3CDTF">2021-05-26T20:57:03Z</dcterms:created>
  <dcterms:modified xsi:type="dcterms:W3CDTF">2021-05-27T17:51:58Z</dcterms:modified>
</cp:coreProperties>
</file>